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7"/>
  </p:notesMasterIdLst>
  <p:sldIdLst>
    <p:sldId id="259" r:id="rId5"/>
    <p:sldId id="260" r:id="rId6"/>
    <p:sldId id="269" r:id="rId7"/>
    <p:sldId id="257" r:id="rId8"/>
    <p:sldId id="258" r:id="rId9"/>
    <p:sldId id="272" r:id="rId10"/>
    <p:sldId id="274" r:id="rId11"/>
    <p:sldId id="275" r:id="rId12"/>
    <p:sldId id="289" r:id="rId13"/>
    <p:sldId id="290" r:id="rId14"/>
    <p:sldId id="310" r:id="rId15"/>
    <p:sldId id="291" r:id="rId16"/>
    <p:sldId id="311" r:id="rId17"/>
    <p:sldId id="292" r:id="rId18"/>
    <p:sldId id="309" r:id="rId19"/>
    <p:sldId id="293" r:id="rId20"/>
    <p:sldId id="294" r:id="rId21"/>
    <p:sldId id="313" r:id="rId22"/>
    <p:sldId id="262" r:id="rId23"/>
    <p:sldId id="263" r:id="rId24"/>
    <p:sldId id="314" r:id="rId25"/>
    <p:sldId id="278" r:id="rId26"/>
    <p:sldId id="282" r:id="rId27"/>
    <p:sldId id="283" r:id="rId28"/>
    <p:sldId id="284" r:id="rId29"/>
    <p:sldId id="285" r:id="rId30"/>
    <p:sldId id="317" r:id="rId31"/>
    <p:sldId id="296" r:id="rId32"/>
    <p:sldId id="295" r:id="rId33"/>
    <p:sldId id="297" r:id="rId34"/>
    <p:sldId id="298" r:id="rId35"/>
    <p:sldId id="299" r:id="rId36"/>
    <p:sldId id="300" r:id="rId37"/>
    <p:sldId id="301" r:id="rId38"/>
    <p:sldId id="268" r:id="rId39"/>
    <p:sldId id="271" r:id="rId40"/>
    <p:sldId id="279" r:id="rId41"/>
    <p:sldId id="315" r:id="rId42"/>
    <p:sldId id="305" r:id="rId43"/>
    <p:sldId id="288" r:id="rId44"/>
    <p:sldId id="316" r:id="rId45"/>
    <p:sldId id="277" r:id="rId46"/>
    <p:sldId id="264" r:id="rId47"/>
    <p:sldId id="265" r:id="rId48"/>
    <p:sldId id="266" r:id="rId49"/>
    <p:sldId id="267" r:id="rId50"/>
    <p:sldId id="304" r:id="rId51"/>
    <p:sldId id="286" r:id="rId52"/>
    <p:sldId id="281" r:id="rId53"/>
    <p:sldId id="270" r:id="rId54"/>
    <p:sldId id="280" r:id="rId55"/>
    <p:sldId id="302" r:id="rId56"/>
    <p:sldId id="287" r:id="rId57"/>
    <p:sldId id="303" r:id="rId58"/>
    <p:sldId id="312" r:id="rId59"/>
    <p:sldId id="306" r:id="rId60"/>
    <p:sldId id="307" r:id="rId61"/>
    <p:sldId id="308" r:id="rId62"/>
    <p:sldId id="319" r:id="rId63"/>
    <p:sldId id="318" r:id="rId64"/>
    <p:sldId id="320" r:id="rId65"/>
    <p:sldId id="321" r:id="rId6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8ED5"/>
    <a:srgbClr val="15C2FF"/>
    <a:srgbClr val="003FBC"/>
    <a:srgbClr val="BFF8F9"/>
    <a:srgbClr val="E191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24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9DB4F9-8AAE-4CF8-ACB4-1E23E73E01B3}" type="datetimeFigureOut">
              <a:rPr lang="ru-RU" smtClean="0"/>
              <a:t>17.01.2011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446F6D-CD7F-4CE1-A8B6-488513CFD55A}" type="slidenum">
              <a:rPr lang="ru-RU" smtClean="0"/>
              <a:t>‹#›</a:t>
            </a:fld>
            <a:endParaRPr lang="ru-RU"/>
          </a:p>
        </p:txBody>
      </p:sp>
    </p:spTree>
    <p:extLst>
      <p:ext uri="{BB962C8B-B14F-4D97-AF65-F5344CB8AC3E}">
        <p14:creationId xmlns:p14="http://schemas.microsoft.com/office/powerpoint/2010/main" val="270729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4446F6D-CD7F-4CE1-A8B6-488513CFD55A}" type="slidenum">
              <a:rPr lang="ru-RU" smtClean="0"/>
              <a:t>23</a:t>
            </a:fld>
            <a:endParaRPr lang="ru-RU"/>
          </a:p>
        </p:txBody>
      </p:sp>
    </p:spTree>
    <p:extLst>
      <p:ext uri="{BB962C8B-B14F-4D97-AF65-F5344CB8AC3E}">
        <p14:creationId xmlns:p14="http://schemas.microsoft.com/office/powerpoint/2010/main" val="316814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4446F6D-CD7F-4CE1-A8B6-488513CFD55A}" type="slidenum">
              <a:rPr lang="ru-RU" smtClean="0"/>
              <a:t>24</a:t>
            </a:fld>
            <a:endParaRPr lang="ru-RU"/>
          </a:p>
        </p:txBody>
      </p:sp>
    </p:spTree>
    <p:extLst>
      <p:ext uri="{BB962C8B-B14F-4D97-AF65-F5344CB8AC3E}">
        <p14:creationId xmlns:p14="http://schemas.microsoft.com/office/powerpoint/2010/main" val="316814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4446F6D-CD7F-4CE1-A8B6-488513CFD55A}" type="slidenum">
              <a:rPr lang="ru-RU" smtClean="0"/>
              <a:t>25</a:t>
            </a:fld>
            <a:endParaRPr lang="ru-RU"/>
          </a:p>
        </p:txBody>
      </p:sp>
    </p:spTree>
    <p:extLst>
      <p:ext uri="{BB962C8B-B14F-4D97-AF65-F5344CB8AC3E}">
        <p14:creationId xmlns:p14="http://schemas.microsoft.com/office/powerpoint/2010/main" val="316814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4446F6D-CD7F-4CE1-A8B6-488513CFD55A}" type="slidenum">
              <a:rPr lang="ru-RU" smtClean="0"/>
              <a:t>26</a:t>
            </a:fld>
            <a:endParaRPr lang="ru-RU"/>
          </a:p>
        </p:txBody>
      </p:sp>
    </p:spTree>
    <p:extLst>
      <p:ext uri="{BB962C8B-B14F-4D97-AF65-F5344CB8AC3E}">
        <p14:creationId xmlns:p14="http://schemas.microsoft.com/office/powerpoint/2010/main" val="3168149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t>17.01.2011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221032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t>17.01.2011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289052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t>17.01.2011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401468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1604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106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70984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999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0612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360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6785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02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t>17.01.2011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65533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359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28106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44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1604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1065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70984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9993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0612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6785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915EA9B-0219-4ECA-AD49-A6A46ABF22F0}" type="datetimeFigureOut">
              <a:rPr lang="ru-RU" smtClean="0"/>
              <a:t>17.01.2011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1466069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023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3598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28106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44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3372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46022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9953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107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7031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3950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915EA9B-0219-4ECA-AD49-A6A46ABF22F0}" type="datetimeFigureOut">
              <a:rPr lang="ru-RU" smtClean="0"/>
              <a:t>17.01.2011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4140910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0483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5427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9325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4290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4598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915EA9B-0219-4ECA-AD49-A6A46ABF22F0}" type="datetimeFigureOut">
              <a:rPr lang="ru-RU" smtClean="0"/>
              <a:t>17.01.2011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360434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915EA9B-0219-4ECA-AD49-A6A46ABF22F0}" type="datetimeFigureOut">
              <a:rPr lang="ru-RU" smtClean="0"/>
              <a:t>17.01.2011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302559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915EA9B-0219-4ECA-AD49-A6A46ABF22F0}" type="datetimeFigureOut">
              <a:rPr lang="ru-RU" smtClean="0"/>
              <a:t>17.01.2011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365232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15EA9B-0219-4ECA-AD49-A6A46ABF22F0}" type="datetimeFigureOut">
              <a:rPr lang="ru-RU" smtClean="0"/>
              <a:t>17.01.2011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3182446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15EA9B-0219-4ECA-AD49-A6A46ABF22F0}" type="datetimeFigureOut">
              <a:rPr lang="ru-RU" smtClean="0"/>
              <a:t>17.01.2011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F9A396-1EFA-4768-A0E9-D871ABBD1F6D}" type="slidenum">
              <a:rPr lang="ru-RU" smtClean="0"/>
              <a:t>‹#›</a:t>
            </a:fld>
            <a:endParaRPr lang="ru-RU"/>
          </a:p>
        </p:txBody>
      </p:sp>
    </p:spTree>
    <p:extLst>
      <p:ext uri="{BB962C8B-B14F-4D97-AF65-F5344CB8AC3E}">
        <p14:creationId xmlns:p14="http://schemas.microsoft.com/office/powerpoint/2010/main" val="185610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5EA9B-0219-4ECA-AD49-A6A46ABF22F0}" type="datetimeFigureOut">
              <a:rPr lang="ru-RU" smtClean="0"/>
              <a:t>17.01.2011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9A396-1EFA-4768-A0E9-D871ABBD1F6D}" type="slidenum">
              <a:rPr lang="ru-RU" smtClean="0"/>
              <a:t>‹#›</a:t>
            </a:fld>
            <a:endParaRPr lang="ru-RU"/>
          </a:p>
        </p:txBody>
      </p:sp>
    </p:spTree>
    <p:extLst>
      <p:ext uri="{BB962C8B-B14F-4D97-AF65-F5344CB8AC3E}">
        <p14:creationId xmlns:p14="http://schemas.microsoft.com/office/powerpoint/2010/main" val="670328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7135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71358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5EA9B-0219-4ECA-AD49-A6A46ABF22F0}" type="datetimeFigureOut">
              <a:rPr lang="ru-RU" smtClean="0">
                <a:solidFill>
                  <a:prstClr val="black">
                    <a:tint val="75000"/>
                  </a:prstClr>
                </a:solidFill>
              </a:rPr>
              <a:pPr/>
              <a:t>17.01.2011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9A396-1EFA-4768-A0E9-D871ABBD1F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95424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l="-12000" r="-12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7" y="44624"/>
            <a:ext cx="9051170" cy="6788377"/>
          </a:xfrm>
          <a:prstGeom prst="rect">
            <a:avLst/>
          </a:prstGeom>
        </p:spPr>
      </p:pic>
      <p:grpSp>
        <p:nvGrpSpPr>
          <p:cNvPr id="7" name="Группа 6"/>
          <p:cNvGrpSpPr/>
          <p:nvPr/>
        </p:nvGrpSpPr>
        <p:grpSpPr>
          <a:xfrm>
            <a:off x="2123728" y="3068960"/>
            <a:ext cx="4968552" cy="1224136"/>
            <a:chOff x="765411" y="872716"/>
            <a:chExt cx="7440827" cy="2952328"/>
          </a:xfrm>
        </p:grpSpPr>
        <p:sp>
          <p:nvSpPr>
            <p:cNvPr id="4" name="Скругленный прямоугольник 3"/>
            <p:cNvSpPr/>
            <p:nvPr/>
          </p:nvSpPr>
          <p:spPr>
            <a:xfrm>
              <a:off x="765411" y="872716"/>
              <a:ext cx="7440827" cy="2952328"/>
            </a:xfrm>
            <a:prstGeom prst="roundRect">
              <a:avLst/>
            </a:prstGeom>
            <a:solidFill>
              <a:srgbClr val="15C2FF">
                <a:alpha val="2470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1340951" y="1581276"/>
              <a:ext cx="6400236" cy="1104149"/>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ru-RU" sz="3600" b="1" cap="none" spc="0" dirty="0" smtClean="0">
                  <a:ln/>
                  <a:solidFill>
                    <a:schemeClr val="accent5">
                      <a:tint val="50000"/>
                      <a:satMod val="180000"/>
                    </a:schemeClr>
                  </a:solidFill>
                  <a:effectLst/>
                </a:rPr>
                <a:t>Путь</a:t>
              </a:r>
              <a:r>
                <a:rPr lang="ru-RU" sz="3600" b="1" dirty="0" smtClean="0">
                  <a:ln/>
                  <a:solidFill>
                    <a:schemeClr val="accent5">
                      <a:tint val="50000"/>
                      <a:satMod val="180000"/>
                    </a:schemeClr>
                  </a:solidFill>
                </a:rPr>
                <a:t> к звездам</a:t>
              </a:r>
              <a:endParaRPr lang="ru-RU" sz="3600" b="1" cap="none" spc="0" dirty="0">
                <a:ln/>
                <a:solidFill>
                  <a:schemeClr val="accent5">
                    <a:tint val="50000"/>
                    <a:satMod val="180000"/>
                  </a:schemeClr>
                </a:solidFill>
                <a:effectLst/>
              </a:endParaRPr>
            </a:p>
          </p:txBody>
        </p:sp>
      </p:grpSp>
      <p:sp>
        <p:nvSpPr>
          <p:cNvPr id="29" name="Овал 28"/>
          <p:cNvSpPr/>
          <p:nvPr/>
        </p:nvSpPr>
        <p:spPr>
          <a:xfrm>
            <a:off x="7380312" y="2291895"/>
            <a:ext cx="75847" cy="5698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7" name="Группа 46"/>
          <p:cNvGrpSpPr/>
          <p:nvPr/>
        </p:nvGrpSpPr>
        <p:grpSpPr>
          <a:xfrm>
            <a:off x="0" y="0"/>
            <a:ext cx="9144000" cy="6858000"/>
            <a:chOff x="0" y="0"/>
            <a:chExt cx="9144000" cy="6858000"/>
          </a:xfrm>
        </p:grpSpPr>
        <p:sp>
          <p:nvSpPr>
            <p:cNvPr id="28" name="Овал 27"/>
            <p:cNvSpPr/>
            <p:nvPr/>
          </p:nvSpPr>
          <p:spPr>
            <a:xfrm>
              <a:off x="5444480" y="3094112"/>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grpSp>
          <p:nvGrpSpPr>
            <p:cNvPr id="46" name="Группа 45"/>
            <p:cNvGrpSpPr/>
            <p:nvPr/>
          </p:nvGrpSpPr>
          <p:grpSpPr>
            <a:xfrm>
              <a:off x="0" y="0"/>
              <a:ext cx="9144000" cy="6858000"/>
              <a:chOff x="0" y="0"/>
              <a:chExt cx="9144000" cy="6858000"/>
            </a:xfrm>
          </p:grpSpPr>
          <p:grpSp>
            <p:nvGrpSpPr>
              <p:cNvPr id="40" name="Группа 39"/>
              <p:cNvGrpSpPr/>
              <p:nvPr/>
            </p:nvGrpSpPr>
            <p:grpSpPr>
              <a:xfrm>
                <a:off x="0" y="0"/>
                <a:ext cx="9144000" cy="6858000"/>
                <a:chOff x="0" y="0"/>
                <a:chExt cx="9144000" cy="6858000"/>
              </a:xfrm>
            </p:grpSpPr>
            <p:grpSp>
              <p:nvGrpSpPr>
                <p:cNvPr id="26" name="Группа 25"/>
                <p:cNvGrpSpPr/>
                <p:nvPr/>
              </p:nvGrpSpPr>
              <p:grpSpPr>
                <a:xfrm>
                  <a:off x="0" y="0"/>
                  <a:ext cx="9144000" cy="6858000"/>
                  <a:chOff x="0" y="0"/>
                  <a:chExt cx="9144000" cy="6858000"/>
                </a:xfrm>
              </p:grpSpPr>
              <p:sp>
                <p:nvSpPr>
                  <p:cNvPr id="14" name="Овал 13"/>
                  <p:cNvSpPr/>
                  <p:nvPr/>
                </p:nvSpPr>
                <p:spPr>
                  <a:xfrm>
                    <a:off x="3932312" y="2204864"/>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5" name="Группа 24"/>
                  <p:cNvGrpSpPr/>
                  <p:nvPr/>
                </p:nvGrpSpPr>
                <p:grpSpPr>
                  <a:xfrm>
                    <a:off x="0" y="0"/>
                    <a:ext cx="9144000" cy="6858000"/>
                    <a:chOff x="0" y="0"/>
                    <a:chExt cx="9144000" cy="6858000"/>
                  </a:xfrm>
                </p:grpSpPr>
                <p:sp>
                  <p:nvSpPr>
                    <p:cNvPr id="6" name="Прямоугольник 5"/>
                    <p:cNvSpPr/>
                    <p:nvPr/>
                  </p:nvSpPr>
                  <p:spPr>
                    <a:xfrm>
                      <a:off x="0" y="0"/>
                      <a:ext cx="9144000" cy="6858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2843808" y="476672"/>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3788866" y="1275009"/>
                      <a:ext cx="54101" cy="59511"/>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6012160" y="2357264"/>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6183768" y="4965700"/>
                      <a:ext cx="33593" cy="22945"/>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Овал 16"/>
                    <p:cNvSpPr/>
                    <p:nvPr/>
                  </p:nvSpPr>
                  <p:spPr>
                    <a:xfrm>
                      <a:off x="6328373" y="6250960"/>
                      <a:ext cx="49183" cy="44712"/>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4506241" y="5528645"/>
                      <a:ext cx="59511" cy="49183"/>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1907704" y="5229200"/>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2060104" y="2636912"/>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2212504" y="2789312"/>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5292080" y="2941712"/>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3995936" y="4653136"/>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5444480" y="4365104"/>
                      <a:ext cx="72008" cy="72008"/>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grpSp>
            </p:grpSp>
            <p:grpSp>
              <p:nvGrpSpPr>
                <p:cNvPr id="39" name="Группа 38"/>
                <p:cNvGrpSpPr/>
                <p:nvPr/>
              </p:nvGrpSpPr>
              <p:grpSpPr>
                <a:xfrm>
                  <a:off x="844100" y="1196752"/>
                  <a:ext cx="7465734" cy="4968552"/>
                  <a:chOff x="844100" y="1196752"/>
                  <a:chExt cx="7465734" cy="4968552"/>
                </a:xfrm>
              </p:grpSpPr>
              <p:sp>
                <p:nvSpPr>
                  <p:cNvPr id="27" name="Овал 26"/>
                  <p:cNvSpPr/>
                  <p:nvPr/>
                </p:nvSpPr>
                <p:spPr>
                  <a:xfrm>
                    <a:off x="7356765" y="1468701"/>
                    <a:ext cx="47095" cy="32167"/>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a:off x="4660524" y="2728888"/>
                    <a:ext cx="42814" cy="4709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4796408" y="4524143"/>
                    <a:ext cx="75847" cy="5698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3059832" y="4740167"/>
                    <a:ext cx="75847" cy="5698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212232" y="6108319"/>
                    <a:ext cx="75847" cy="5698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3212232" y="4892567"/>
                    <a:ext cx="75847" cy="5698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sp>
                <p:nvSpPr>
                  <p:cNvPr id="35" name="Овал 34"/>
                  <p:cNvSpPr/>
                  <p:nvPr/>
                </p:nvSpPr>
                <p:spPr>
                  <a:xfrm>
                    <a:off x="844100" y="4452312"/>
                    <a:ext cx="42814" cy="2658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8247150" y="4594457"/>
                    <a:ext cx="62684" cy="4709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a:off x="979984" y="5820287"/>
                    <a:ext cx="75847" cy="5698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sp>
                <p:nvSpPr>
                  <p:cNvPr id="38" name="Овал 37"/>
                  <p:cNvSpPr/>
                  <p:nvPr/>
                </p:nvSpPr>
                <p:spPr>
                  <a:xfrm>
                    <a:off x="1132384" y="1196752"/>
                    <a:ext cx="75847" cy="56985"/>
                  </a:xfrm>
                  <a:prstGeom prst="ellipse">
                    <a:avLst/>
                  </a:prstGeom>
                  <a:solidFill>
                    <a:srgbClr val="FFFFCC"/>
                  </a:solidFill>
                  <a:ln>
                    <a:no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grpSp>
          </p:grpSp>
          <p:sp>
            <p:nvSpPr>
              <p:cNvPr id="41" name="Овал 40"/>
              <p:cNvSpPr/>
              <p:nvPr/>
            </p:nvSpPr>
            <p:spPr>
              <a:xfrm>
                <a:off x="7691169" y="6403360"/>
                <a:ext cx="49183" cy="44712"/>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7843569" y="3501008"/>
                <a:ext cx="49183" cy="44712"/>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7995969" y="2492896"/>
                <a:ext cx="49183" cy="44712"/>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3"/>
              <p:cNvSpPr/>
              <p:nvPr/>
            </p:nvSpPr>
            <p:spPr>
              <a:xfrm>
                <a:off x="6516216" y="692696"/>
                <a:ext cx="49183" cy="44712"/>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p:cNvSpPr/>
              <p:nvPr/>
            </p:nvSpPr>
            <p:spPr>
              <a:xfrm>
                <a:off x="6668616" y="845096"/>
                <a:ext cx="49183" cy="44712"/>
              </a:xfrm>
              <a:prstGeom prst="ellipse">
                <a:avLst/>
              </a:prstGeom>
              <a:solidFill>
                <a:schemeClr val="bg1"/>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Tree>
    <p:extLst>
      <p:ext uri="{BB962C8B-B14F-4D97-AF65-F5344CB8AC3E}">
        <p14:creationId xmlns:p14="http://schemas.microsoft.com/office/powerpoint/2010/main" val="24756630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6" presetClass="emph" presetSubtype="0" fill="hold" nodeType="withEffect">
                                  <p:stCondLst>
                                    <p:cond delay="0"/>
                                  </p:stCondLst>
                                  <p:childTnLst>
                                    <p:animScale>
                                      <p:cBhvr>
                                        <p:cTn id="9" dur="2000" fill="hold"/>
                                        <p:tgtEl>
                                          <p:spTgt spid="7"/>
                                        </p:tgtEl>
                                      </p:cBhvr>
                                      <p:by x="150000" y="150000"/>
                                    </p:animScale>
                                  </p:childTnLst>
                                </p:cTn>
                              </p:par>
                            </p:childTnLst>
                          </p:cTn>
                        </p:par>
                        <p:par>
                          <p:cTn id="10" fill="hold">
                            <p:stCondLst>
                              <p:cond delay="2000"/>
                            </p:stCondLst>
                            <p:childTnLst>
                              <p:par>
                                <p:cTn id="11" presetID="6" presetClass="emph" presetSubtype="0" fill="hold" nodeType="afterEffect">
                                  <p:stCondLst>
                                    <p:cond delay="0"/>
                                  </p:stCondLst>
                                  <p:childTnLst>
                                    <p:animScale>
                                      <p:cBhvr>
                                        <p:cTn id="12" dur="5000" fill="hold"/>
                                        <p:tgtEl>
                                          <p:spTgt spid="3"/>
                                        </p:tgtEl>
                                      </p:cBhvr>
                                      <p:by x="150000" y="150000"/>
                                    </p:animScale>
                                  </p:childTnLst>
                                </p:cTn>
                              </p:par>
                              <p:par>
                                <p:cTn id="13" presetID="6" presetClass="emph" presetSubtype="0" fill="hold" nodeType="withEffect">
                                  <p:stCondLst>
                                    <p:cond delay="0"/>
                                  </p:stCondLst>
                                  <p:childTnLst>
                                    <p:animScale>
                                      <p:cBhvr>
                                        <p:cTn id="14" dur="5000" fill="hold"/>
                                        <p:tgtEl>
                                          <p:spTgt spid="47"/>
                                        </p:tgtEl>
                                      </p:cBhvr>
                                      <p:by x="650000" y="6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467544" y="476672"/>
            <a:ext cx="8424936" cy="5544616"/>
          </a:xfrm>
          <a:prstGeom prst="roundRect">
            <a:avLst/>
          </a:prstGeom>
          <a:gradFill>
            <a:gsLst>
              <a:gs pos="0">
                <a:schemeClr val="bg1">
                  <a:lumMod val="65000"/>
                  <a:alpha val="47000"/>
                </a:schemeClr>
              </a:gs>
              <a:gs pos="35000">
                <a:schemeClr val="dk1">
                  <a:tint val="37000"/>
                  <a:satMod val="300000"/>
                </a:schemeClr>
              </a:gs>
              <a:gs pos="100000">
                <a:schemeClr val="dk1">
                  <a:tint val="15000"/>
                  <a:satMod val="350000"/>
                  <a:alpha val="76000"/>
                </a:schemeClr>
              </a:gs>
            </a:gsLst>
          </a:gradFill>
        </p:spPr>
        <p:style>
          <a:lnRef idx="1">
            <a:schemeClr val="dk1"/>
          </a:lnRef>
          <a:fillRef idx="2">
            <a:schemeClr val="dk1"/>
          </a:fillRef>
          <a:effectRef idx="1">
            <a:schemeClr val="dk1"/>
          </a:effectRef>
          <a:fontRef idx="minor">
            <a:schemeClr val="dk1"/>
          </a:fontRef>
        </p:style>
        <p:txBody>
          <a:bodyPr rtlCol="0" anchor="ctr"/>
          <a:lstStyle/>
          <a:p>
            <a:pPr marL="457200" indent="-457200">
              <a:buAutoNum type="arabicParenR"/>
            </a:pPr>
            <a:r>
              <a:rPr lang="ru-RU" sz="2400" b="1" dirty="0" smtClean="0">
                <a:solidFill>
                  <a:schemeClr val="tx1"/>
                </a:solidFill>
              </a:rPr>
              <a:t>АЛЬФА </a:t>
            </a:r>
            <a:r>
              <a:rPr lang="ru-RU" sz="2400" b="1" dirty="0">
                <a:solidFill>
                  <a:schemeClr val="tx1"/>
                </a:solidFill>
              </a:rPr>
              <a:t>ЦЕНТАВРА</a:t>
            </a:r>
            <a:r>
              <a:rPr lang="ru-RU" sz="2400" dirty="0">
                <a:solidFill>
                  <a:schemeClr val="tx1"/>
                </a:solidFill>
              </a:rPr>
              <a:t> </a:t>
            </a:r>
            <a:br>
              <a:rPr lang="ru-RU" sz="2400" dirty="0">
                <a:solidFill>
                  <a:schemeClr val="tx1"/>
                </a:solidFill>
              </a:rPr>
            </a:br>
            <a:r>
              <a:rPr lang="ru-RU" sz="2400" dirty="0">
                <a:solidFill>
                  <a:schemeClr val="tx1"/>
                </a:solidFill>
              </a:rPr>
              <a:t>    </a:t>
            </a:r>
            <a:r>
              <a:rPr lang="ru-RU" sz="2400" b="1" dirty="0">
                <a:solidFill>
                  <a:schemeClr val="tx1"/>
                </a:solidFill>
              </a:rPr>
              <a:t>Расстояние:</a:t>
            </a:r>
            <a:r>
              <a:rPr lang="ru-RU" sz="2400" dirty="0">
                <a:solidFill>
                  <a:schemeClr val="tx1"/>
                </a:solidFill>
              </a:rPr>
              <a:t> </a:t>
            </a:r>
            <a:r>
              <a:rPr lang="ru-RU" sz="2400" b="1" dirty="0">
                <a:solidFill>
                  <a:srgbClr val="002060"/>
                </a:solidFill>
                <a:effectLst>
                  <a:outerShdw blurRad="38100" dist="38100" dir="2700000" algn="tl">
                    <a:srgbClr val="000000">
                      <a:alpha val="43137"/>
                    </a:srgbClr>
                  </a:outerShdw>
                </a:effectLst>
              </a:rPr>
              <a:t>4,3 светового года </a:t>
            </a:r>
            <a:r>
              <a:rPr lang="ru-RU" sz="2400" b="1" dirty="0">
                <a:solidFill>
                  <a:schemeClr val="tx1"/>
                </a:solidFill>
                <a:effectLst>
                  <a:outerShdw blurRad="38100" dist="38100" dir="2700000" algn="tl">
                    <a:srgbClr val="000000">
                      <a:alpha val="43137"/>
                    </a:srgbClr>
                  </a:outerShdw>
                </a:effectLst>
              </a:rPr>
              <a:t/>
            </a:r>
            <a:br>
              <a:rPr lang="ru-RU" sz="2400" b="1" dirty="0">
                <a:solidFill>
                  <a:schemeClr val="tx1"/>
                </a:solidFill>
                <a:effectLst>
                  <a:outerShdw blurRad="38100" dist="38100" dir="2700000" algn="tl">
                    <a:srgbClr val="000000">
                      <a:alpha val="43137"/>
                    </a:srgbClr>
                  </a:outerShdw>
                </a:effectLst>
              </a:rPr>
            </a:br>
            <a:r>
              <a:rPr lang="ru-RU" sz="2400" dirty="0">
                <a:solidFill>
                  <a:schemeClr val="tx1"/>
                </a:solidFill>
              </a:rPr>
              <a:t>    </a:t>
            </a:r>
            <a:r>
              <a:rPr lang="ru-RU" sz="2400" b="1" dirty="0">
                <a:solidFill>
                  <a:schemeClr val="tx1"/>
                </a:solidFill>
              </a:rPr>
              <a:t>Тип:</a:t>
            </a:r>
            <a:r>
              <a:rPr lang="ru-RU" sz="2400" dirty="0">
                <a:solidFill>
                  <a:schemeClr val="tx1"/>
                </a:solidFill>
              </a:rPr>
              <a:t> </a:t>
            </a:r>
            <a:r>
              <a:rPr lang="ru-RU" sz="2400" b="1" u="sng" dirty="0">
                <a:solidFill>
                  <a:schemeClr val="tx1"/>
                </a:solidFill>
                <a:effectLst>
                  <a:outerShdw blurRad="38100" dist="38100" dir="2700000" algn="tl">
                    <a:srgbClr val="000000">
                      <a:alpha val="43137"/>
                    </a:srgbClr>
                  </a:outerShdw>
                </a:effectLst>
              </a:rPr>
              <a:t>тройная звездная система</a:t>
            </a:r>
            <a:r>
              <a:rPr lang="ru-RU" sz="2400" u="sng" dirty="0">
                <a:solidFill>
                  <a:schemeClr val="tx1"/>
                </a:solidFill>
              </a:rPr>
              <a:t> </a:t>
            </a:r>
            <a:r>
              <a:rPr lang="ru-RU" sz="2400" b="1" u="sng" dirty="0">
                <a:solidFill>
                  <a:schemeClr val="tx1"/>
                </a:solidFill>
                <a:effectLst>
                  <a:outerShdw blurRad="38100" dist="38100" dir="2700000" algn="tl">
                    <a:srgbClr val="000000">
                      <a:alpha val="43137"/>
                    </a:srgbClr>
                  </a:outerShdw>
                </a:effectLst>
              </a:rPr>
              <a:t>с </a:t>
            </a:r>
            <a:r>
              <a:rPr lang="ru-RU" sz="2400" b="1" u="sng" dirty="0" err="1">
                <a:solidFill>
                  <a:schemeClr val="tx1"/>
                </a:solidFill>
                <a:effectLst>
                  <a:outerShdw blurRad="38100" dist="38100" dir="2700000" algn="tl">
                    <a:srgbClr val="000000">
                      <a:alpha val="43137"/>
                    </a:srgbClr>
                  </a:outerShdw>
                </a:effectLst>
              </a:rPr>
              <a:t>солнцеподобными</a:t>
            </a:r>
            <a:r>
              <a:rPr lang="ru-RU" sz="2400" b="1" u="sng" dirty="0">
                <a:solidFill>
                  <a:schemeClr val="tx1"/>
                </a:solidFill>
                <a:effectLst>
                  <a:outerShdw blurRad="38100" dist="38100" dir="2700000" algn="tl">
                    <a:srgbClr val="000000">
                      <a:alpha val="43137"/>
                    </a:srgbClr>
                  </a:outerShdw>
                </a:effectLst>
              </a:rPr>
              <a:t> </a:t>
            </a:r>
            <a:r>
              <a:rPr lang="ru-RU" sz="2400" dirty="0">
                <a:solidFill>
                  <a:schemeClr val="tx1"/>
                </a:solidFill>
              </a:rPr>
              <a:t>альфой Центавра А и В и небольшим красным карликом </a:t>
            </a:r>
            <a:r>
              <a:rPr lang="ru-RU" sz="2400" dirty="0" err="1">
                <a:solidFill>
                  <a:schemeClr val="tx1"/>
                </a:solidFill>
              </a:rPr>
              <a:t>Проксима</a:t>
            </a:r>
            <a:r>
              <a:rPr lang="ru-RU" sz="2400" dirty="0">
                <a:solidFill>
                  <a:schemeClr val="tx1"/>
                </a:solidFill>
              </a:rPr>
              <a:t> Центавра. </a:t>
            </a:r>
            <a:br>
              <a:rPr lang="ru-RU" sz="2400" dirty="0">
                <a:solidFill>
                  <a:schemeClr val="tx1"/>
                </a:solidFill>
              </a:rPr>
            </a:br>
            <a:r>
              <a:rPr lang="ru-RU" sz="2400" dirty="0">
                <a:solidFill>
                  <a:schemeClr val="tx1"/>
                </a:solidFill>
              </a:rPr>
              <a:t>    </a:t>
            </a:r>
            <a:endParaRPr lang="en-US" sz="2400" dirty="0" smtClean="0">
              <a:solidFill>
                <a:schemeClr val="tx1"/>
              </a:solidFill>
            </a:endParaRPr>
          </a:p>
          <a:p>
            <a:pPr marL="457200" indent="-457200">
              <a:buAutoNum type="arabicParenR"/>
            </a:pPr>
            <a:r>
              <a:rPr lang="ru-RU" sz="2400" b="1" dirty="0" smtClean="0">
                <a:solidFill>
                  <a:schemeClr val="tx1"/>
                </a:solidFill>
              </a:rPr>
              <a:t>Цель</a:t>
            </a:r>
            <a:r>
              <a:rPr lang="ru-RU" sz="2400" b="1" dirty="0">
                <a:solidFill>
                  <a:schemeClr val="tx1"/>
                </a:solidFill>
              </a:rPr>
              <a:t>:</a:t>
            </a:r>
            <a:r>
              <a:rPr lang="ru-RU" sz="2400" dirty="0">
                <a:solidFill>
                  <a:schemeClr val="tx1"/>
                </a:solidFill>
              </a:rPr>
              <a:t> альфа Центавра - наш ближайший сосед. Кроме того, высока вероятность существования на орбите вокруг звезд А и В планет земного типа, так как обе звезды похожи на Солнце. </a:t>
            </a:r>
            <a:br>
              <a:rPr lang="ru-RU" sz="2400" dirty="0">
                <a:solidFill>
                  <a:schemeClr val="tx1"/>
                </a:solidFill>
              </a:rPr>
            </a:br>
            <a:r>
              <a:rPr lang="ru-RU" sz="2400" dirty="0">
                <a:solidFill>
                  <a:schemeClr val="tx1"/>
                </a:solidFill>
              </a:rPr>
              <a:t/>
            </a:r>
            <a:br>
              <a:rPr lang="ru-RU" sz="2400" dirty="0">
                <a:solidFill>
                  <a:schemeClr val="tx1"/>
                </a:solidFill>
              </a:rPr>
            </a:br>
            <a:endParaRPr lang="ru-RU" sz="2400" dirty="0">
              <a:solidFill>
                <a:schemeClr val="tx1"/>
              </a:solidFill>
            </a:endParaRPr>
          </a:p>
        </p:txBody>
      </p:sp>
    </p:spTree>
    <p:extLst>
      <p:ext uri="{BB962C8B-B14F-4D97-AF65-F5344CB8AC3E}">
        <p14:creationId xmlns:p14="http://schemas.microsoft.com/office/powerpoint/2010/main" val="1579921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E:\Lectures\Что мы знваем о космосе\Солнце и звезды\600px-Nearby_Stars_(14ly_Radius)-ru.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2297"/>
            <a:ext cx="9144001" cy="6805703"/>
          </a:xfrm>
          <a:prstGeom prst="rect">
            <a:avLst/>
          </a:prstGeom>
          <a:gradFill>
            <a:gsLst>
              <a:gs pos="98000">
                <a:schemeClr val="accent1">
                  <a:tint val="66000"/>
                  <a:satMod val="160000"/>
                </a:schemeClr>
              </a:gs>
              <a:gs pos="77000">
                <a:schemeClr val="accent1">
                  <a:tint val="44500"/>
                  <a:satMod val="160000"/>
                </a:schemeClr>
              </a:gs>
              <a:gs pos="0">
                <a:schemeClr val="bg1"/>
              </a:gs>
            </a:gsLst>
            <a:lin ang="5400000" scaled="0"/>
          </a:gradFill>
        </p:spPr>
      </p:pic>
      <p:sp>
        <p:nvSpPr>
          <p:cNvPr id="3" name="Овал 2"/>
          <p:cNvSpPr/>
          <p:nvPr/>
        </p:nvSpPr>
        <p:spPr>
          <a:xfrm>
            <a:off x="4463988" y="4401507"/>
            <a:ext cx="252028" cy="251629"/>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109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395536" y="476672"/>
            <a:ext cx="8496944" cy="5688632"/>
          </a:xfrm>
          <a:prstGeom prst="roundRect">
            <a:avLst/>
          </a:prstGeom>
          <a:gradFill>
            <a:gsLst>
              <a:gs pos="0">
                <a:schemeClr val="bg1">
                  <a:lumMod val="65000"/>
                  <a:alpha val="63000"/>
                </a:schemeClr>
              </a:gs>
              <a:gs pos="35000">
                <a:schemeClr val="dk1">
                  <a:tint val="37000"/>
                  <a:satMod val="300000"/>
                </a:schemeClr>
              </a:gs>
              <a:gs pos="100000">
                <a:schemeClr val="dk1">
                  <a:tint val="15000"/>
                  <a:satMod val="350000"/>
                  <a:alpha val="68000"/>
                </a:schemeClr>
              </a:gs>
            </a:gsLst>
          </a:gradFill>
        </p:spPr>
        <p:style>
          <a:lnRef idx="1">
            <a:schemeClr val="dk1"/>
          </a:lnRef>
          <a:fillRef idx="2">
            <a:schemeClr val="dk1"/>
          </a:fillRef>
          <a:effectRef idx="1">
            <a:schemeClr val="dk1"/>
          </a:effectRef>
          <a:fontRef idx="minor">
            <a:schemeClr val="dk1"/>
          </a:fontRef>
        </p:style>
        <p:txBody>
          <a:bodyPr rtlCol="0" anchor="ctr"/>
          <a:lstStyle/>
          <a:p>
            <a:r>
              <a:rPr lang="ru-RU" sz="2800" dirty="0">
                <a:solidFill>
                  <a:schemeClr val="bg1"/>
                </a:solidFill>
              </a:rPr>
              <a:t> </a:t>
            </a:r>
            <a:r>
              <a:rPr lang="ru-RU" sz="2800" b="1" dirty="0">
                <a:solidFill>
                  <a:srgbClr val="002060"/>
                </a:solidFill>
              </a:rPr>
              <a:t>2) ЗВЕЗДА БАРНАРДА</a:t>
            </a:r>
            <a:r>
              <a:rPr lang="ru-RU" sz="2800" dirty="0">
                <a:solidFill>
                  <a:srgbClr val="002060"/>
                </a:solidFill>
              </a:rPr>
              <a:t> </a:t>
            </a:r>
            <a:br>
              <a:rPr lang="ru-RU" sz="2800" dirty="0">
                <a:solidFill>
                  <a:srgbClr val="002060"/>
                </a:solidFill>
              </a:rPr>
            </a:br>
            <a:r>
              <a:rPr lang="ru-RU" sz="2800" dirty="0">
                <a:solidFill>
                  <a:srgbClr val="002060"/>
                </a:solidFill>
              </a:rPr>
              <a:t>    </a:t>
            </a:r>
            <a:r>
              <a:rPr lang="ru-RU" sz="2800" b="1" dirty="0">
                <a:solidFill>
                  <a:srgbClr val="002060"/>
                </a:solidFill>
              </a:rPr>
              <a:t>Расстояние:</a:t>
            </a:r>
            <a:r>
              <a:rPr lang="ru-RU" sz="2800" dirty="0">
                <a:solidFill>
                  <a:srgbClr val="002060"/>
                </a:solidFill>
              </a:rPr>
              <a:t> </a:t>
            </a:r>
            <a:r>
              <a:rPr lang="ru-RU" sz="2800" b="1" dirty="0">
                <a:solidFill>
                  <a:srgbClr val="002060"/>
                </a:solidFill>
                <a:effectLst>
                  <a:outerShdw blurRad="38100" dist="38100" dir="2700000" algn="tl">
                    <a:srgbClr val="000000">
                      <a:alpha val="43137"/>
                    </a:srgbClr>
                  </a:outerShdw>
                </a:effectLst>
              </a:rPr>
              <a:t>6 световых лет </a:t>
            </a:r>
            <a:r>
              <a:rPr lang="ru-RU" sz="2800" dirty="0">
                <a:solidFill>
                  <a:srgbClr val="002060"/>
                </a:solidFill>
              </a:rPr>
              <a:t/>
            </a:r>
            <a:br>
              <a:rPr lang="ru-RU" sz="2800" dirty="0">
                <a:solidFill>
                  <a:srgbClr val="002060"/>
                </a:solidFill>
              </a:rPr>
            </a:br>
            <a:r>
              <a:rPr lang="ru-RU" sz="2800" dirty="0">
                <a:solidFill>
                  <a:srgbClr val="002060"/>
                </a:solidFill>
              </a:rPr>
              <a:t>    </a:t>
            </a:r>
            <a:r>
              <a:rPr lang="ru-RU" sz="2800" b="1" dirty="0">
                <a:solidFill>
                  <a:srgbClr val="002060"/>
                </a:solidFill>
              </a:rPr>
              <a:t>Тип:</a:t>
            </a:r>
            <a:r>
              <a:rPr lang="ru-RU" sz="2800" dirty="0">
                <a:solidFill>
                  <a:srgbClr val="002060"/>
                </a:solidFill>
              </a:rPr>
              <a:t> </a:t>
            </a:r>
            <a:r>
              <a:rPr lang="ru-RU" sz="2800" u="sng" dirty="0">
                <a:solidFill>
                  <a:srgbClr val="002060"/>
                </a:solidFill>
                <a:effectLst>
                  <a:outerShdw blurRad="38100" dist="38100" dir="2700000" algn="tl">
                    <a:srgbClr val="000000">
                      <a:alpha val="43137"/>
                    </a:srgbClr>
                  </a:outerShdw>
                </a:effectLst>
              </a:rPr>
              <a:t>небольшой красный карлик, на несколько миллиардов лет старше Солнца</a:t>
            </a:r>
            <a:r>
              <a:rPr lang="ru-RU" sz="2800" dirty="0">
                <a:solidFill>
                  <a:srgbClr val="002060"/>
                </a:solidFill>
              </a:rPr>
              <a:t>. </a:t>
            </a:r>
            <a:br>
              <a:rPr lang="ru-RU" sz="2800" dirty="0">
                <a:solidFill>
                  <a:srgbClr val="002060"/>
                </a:solidFill>
              </a:rPr>
            </a:br>
            <a:r>
              <a:rPr lang="ru-RU" sz="2800" dirty="0">
                <a:solidFill>
                  <a:srgbClr val="002060"/>
                </a:solidFill>
              </a:rPr>
              <a:t>    </a:t>
            </a:r>
            <a:endParaRPr lang="en-US" sz="2800" dirty="0" smtClean="0">
              <a:solidFill>
                <a:srgbClr val="002060"/>
              </a:solidFill>
            </a:endParaRPr>
          </a:p>
          <a:p>
            <a:r>
              <a:rPr lang="ru-RU" sz="2800" b="1" dirty="0" smtClean="0">
                <a:solidFill>
                  <a:srgbClr val="002060"/>
                </a:solidFill>
              </a:rPr>
              <a:t>Цель</a:t>
            </a:r>
            <a:r>
              <a:rPr lang="ru-RU" sz="2800" b="1" dirty="0">
                <a:solidFill>
                  <a:srgbClr val="002060"/>
                </a:solidFill>
              </a:rPr>
              <a:t>:</a:t>
            </a:r>
            <a:r>
              <a:rPr lang="ru-RU" sz="2800" dirty="0">
                <a:solidFill>
                  <a:srgbClr val="002060"/>
                </a:solidFill>
              </a:rPr>
              <a:t> возможность существования планет земного типа, в том числе вблизи тусклых красных карликов </a:t>
            </a:r>
          </a:p>
        </p:txBody>
      </p:sp>
    </p:spTree>
    <p:extLst>
      <p:ext uri="{BB962C8B-B14F-4D97-AF65-F5344CB8AC3E}">
        <p14:creationId xmlns:p14="http://schemas.microsoft.com/office/powerpoint/2010/main" val="3336240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E:\Lectures\Что мы знваем о космосе\Солнце и звезды\600px-Nearby_Stars_(14ly_Radius)-ru.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2297"/>
            <a:ext cx="9144001" cy="6805703"/>
          </a:xfrm>
          <a:prstGeom prst="rect">
            <a:avLst/>
          </a:prstGeom>
          <a:gradFill>
            <a:gsLst>
              <a:gs pos="98000">
                <a:schemeClr val="accent1">
                  <a:tint val="66000"/>
                  <a:satMod val="160000"/>
                </a:schemeClr>
              </a:gs>
              <a:gs pos="77000">
                <a:schemeClr val="accent1">
                  <a:tint val="44500"/>
                  <a:satMod val="160000"/>
                </a:schemeClr>
              </a:gs>
              <a:gs pos="0">
                <a:schemeClr val="bg1"/>
              </a:gs>
            </a:gsLst>
            <a:lin ang="5400000" scaled="0"/>
          </a:gradFill>
        </p:spPr>
      </p:pic>
      <p:sp>
        <p:nvSpPr>
          <p:cNvPr id="3" name="Овал 2"/>
          <p:cNvSpPr/>
          <p:nvPr/>
        </p:nvSpPr>
        <p:spPr>
          <a:xfrm>
            <a:off x="4463988" y="4401507"/>
            <a:ext cx="252028" cy="251629"/>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Овал 3"/>
          <p:cNvSpPr/>
          <p:nvPr/>
        </p:nvSpPr>
        <p:spPr>
          <a:xfrm>
            <a:off x="5625719" y="3501008"/>
            <a:ext cx="252028" cy="251629"/>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412419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395536" y="476672"/>
            <a:ext cx="8496944" cy="5688632"/>
          </a:xfrm>
          <a:prstGeom prst="roundRect">
            <a:avLst/>
          </a:prstGeom>
          <a:gradFill>
            <a:gsLst>
              <a:gs pos="0">
                <a:schemeClr val="bg1">
                  <a:lumMod val="65000"/>
                  <a:alpha val="59000"/>
                </a:schemeClr>
              </a:gs>
              <a:gs pos="35000">
                <a:schemeClr val="dk1">
                  <a:tint val="37000"/>
                  <a:satMod val="300000"/>
                </a:schemeClr>
              </a:gs>
              <a:gs pos="100000">
                <a:schemeClr val="dk1">
                  <a:tint val="15000"/>
                  <a:satMod val="350000"/>
                  <a:alpha val="69000"/>
                </a:schemeClr>
              </a:gs>
            </a:gsLst>
          </a:gradFill>
        </p:spPr>
        <p:style>
          <a:lnRef idx="1">
            <a:schemeClr val="dk1"/>
          </a:lnRef>
          <a:fillRef idx="2">
            <a:schemeClr val="dk1"/>
          </a:fillRef>
          <a:effectRef idx="1">
            <a:schemeClr val="dk1"/>
          </a:effectRef>
          <a:fontRef idx="minor">
            <a:schemeClr val="dk1"/>
          </a:fontRef>
        </p:style>
        <p:txBody>
          <a:bodyPr rtlCol="0" anchor="ctr"/>
          <a:lstStyle/>
          <a:p>
            <a:r>
              <a:rPr lang="ru-RU" sz="2800" dirty="0">
                <a:solidFill>
                  <a:schemeClr val="bg1"/>
                </a:solidFill>
              </a:rPr>
              <a:t> </a:t>
            </a:r>
            <a:r>
              <a:rPr lang="ru-RU" sz="2800" b="1" dirty="0">
                <a:solidFill>
                  <a:srgbClr val="002060"/>
                </a:solidFill>
              </a:rPr>
              <a:t>3) 40 ЭРИДАНА</a:t>
            </a:r>
            <a:r>
              <a:rPr lang="ru-RU" sz="2800" dirty="0">
                <a:solidFill>
                  <a:srgbClr val="002060"/>
                </a:solidFill>
              </a:rPr>
              <a:t> </a:t>
            </a:r>
            <a:br>
              <a:rPr lang="ru-RU" sz="2800" dirty="0">
                <a:solidFill>
                  <a:srgbClr val="002060"/>
                </a:solidFill>
              </a:rPr>
            </a:br>
            <a:r>
              <a:rPr lang="ru-RU" sz="2800" dirty="0">
                <a:solidFill>
                  <a:srgbClr val="002060"/>
                </a:solidFill>
              </a:rPr>
              <a:t>    </a:t>
            </a:r>
            <a:r>
              <a:rPr lang="ru-RU" sz="2800" b="1" dirty="0">
                <a:solidFill>
                  <a:srgbClr val="002060"/>
                </a:solidFill>
              </a:rPr>
              <a:t>Расстояние:</a:t>
            </a:r>
            <a:r>
              <a:rPr lang="ru-RU" sz="2800" dirty="0">
                <a:solidFill>
                  <a:srgbClr val="002060"/>
                </a:solidFill>
              </a:rPr>
              <a:t> </a:t>
            </a:r>
            <a:r>
              <a:rPr lang="ru-RU" sz="2800" b="1" dirty="0">
                <a:solidFill>
                  <a:srgbClr val="002060"/>
                </a:solidFill>
                <a:effectLst>
                  <a:outerShdw blurRad="38100" dist="38100" dir="2700000" algn="tl">
                    <a:srgbClr val="000000">
                      <a:alpha val="43137"/>
                    </a:srgbClr>
                  </a:outerShdw>
                </a:effectLst>
              </a:rPr>
              <a:t>16 световых лет </a:t>
            </a:r>
            <a:r>
              <a:rPr lang="ru-RU" sz="2800" dirty="0">
                <a:solidFill>
                  <a:srgbClr val="002060"/>
                </a:solidFill>
              </a:rPr>
              <a:t/>
            </a:r>
            <a:br>
              <a:rPr lang="ru-RU" sz="2800" dirty="0">
                <a:solidFill>
                  <a:srgbClr val="002060"/>
                </a:solidFill>
              </a:rPr>
            </a:br>
            <a:r>
              <a:rPr lang="ru-RU" sz="2800" dirty="0">
                <a:solidFill>
                  <a:srgbClr val="002060"/>
                </a:solidFill>
              </a:rPr>
              <a:t>    </a:t>
            </a:r>
            <a:r>
              <a:rPr lang="ru-RU" sz="2800" b="1" dirty="0">
                <a:solidFill>
                  <a:srgbClr val="002060"/>
                </a:solidFill>
              </a:rPr>
              <a:t>Тип:</a:t>
            </a:r>
            <a:r>
              <a:rPr lang="ru-RU" sz="2800" dirty="0">
                <a:solidFill>
                  <a:srgbClr val="002060"/>
                </a:solidFill>
              </a:rPr>
              <a:t> 40 </a:t>
            </a:r>
            <a:r>
              <a:rPr lang="ru-RU" sz="2800" dirty="0" err="1">
                <a:solidFill>
                  <a:srgbClr val="002060"/>
                </a:solidFill>
              </a:rPr>
              <a:t>Эридана</a:t>
            </a:r>
            <a:r>
              <a:rPr lang="ru-RU" sz="2800" dirty="0">
                <a:solidFill>
                  <a:srgbClr val="002060"/>
                </a:solidFill>
              </a:rPr>
              <a:t> - </a:t>
            </a:r>
            <a:r>
              <a:rPr lang="ru-RU" sz="2800" u="sng" dirty="0">
                <a:solidFill>
                  <a:srgbClr val="002060"/>
                </a:solidFill>
                <a:effectLst>
                  <a:outerShdw blurRad="38100" dist="38100" dir="2700000" algn="tl">
                    <a:srgbClr val="000000">
                      <a:alpha val="43137"/>
                    </a:srgbClr>
                  </a:outerShdw>
                </a:effectLst>
              </a:rPr>
              <a:t>тройная звезда, в которой только А-звезда напоминает Солнце; возможны планеты земного типа</a:t>
            </a:r>
            <a:r>
              <a:rPr lang="ru-RU" sz="2800" dirty="0">
                <a:solidFill>
                  <a:srgbClr val="002060"/>
                </a:solidFill>
              </a:rPr>
              <a:t>. </a:t>
            </a:r>
            <a:br>
              <a:rPr lang="ru-RU" sz="2800" dirty="0">
                <a:solidFill>
                  <a:srgbClr val="002060"/>
                </a:solidFill>
              </a:rPr>
            </a:br>
            <a:r>
              <a:rPr lang="ru-RU" sz="2800" dirty="0">
                <a:solidFill>
                  <a:srgbClr val="002060"/>
                </a:solidFill>
              </a:rPr>
              <a:t>    </a:t>
            </a:r>
            <a:endParaRPr lang="en-US" sz="2800" dirty="0" smtClean="0">
              <a:solidFill>
                <a:srgbClr val="002060"/>
              </a:solidFill>
            </a:endParaRPr>
          </a:p>
          <a:p>
            <a:r>
              <a:rPr lang="ru-RU" sz="2800" b="1" dirty="0" smtClean="0">
                <a:solidFill>
                  <a:srgbClr val="002060"/>
                </a:solidFill>
              </a:rPr>
              <a:t>Цель</a:t>
            </a:r>
            <a:r>
              <a:rPr lang="ru-RU" sz="2800" b="1" dirty="0">
                <a:solidFill>
                  <a:srgbClr val="002060"/>
                </a:solidFill>
              </a:rPr>
              <a:t>:</a:t>
            </a:r>
            <a:r>
              <a:rPr lang="ru-RU" sz="2800" dirty="0">
                <a:solidFill>
                  <a:srgbClr val="002060"/>
                </a:solidFill>
              </a:rPr>
              <a:t> увидеть звезды В и С, представляющие собой двойную звезду, можно только с планеты, движущейся по орбите вокруг А-звезды. В-звезда - белый карлик размером с Землю</a:t>
            </a:r>
          </a:p>
        </p:txBody>
      </p:sp>
    </p:spTree>
    <p:extLst>
      <p:ext uri="{BB962C8B-B14F-4D97-AF65-F5344CB8AC3E}">
        <p14:creationId xmlns:p14="http://schemas.microsoft.com/office/powerpoint/2010/main" val="2920616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E:\Lectures\Что мы знваем о космосе\Солнце и звезды\600px-Nearby_Stars_(14ly_Radius)-ru.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5" y="4"/>
            <a:ext cx="9235441" cy="6873760"/>
          </a:xfrm>
          <a:prstGeom prst="rect">
            <a:avLst/>
          </a:prstGeom>
          <a:gradFill>
            <a:gsLst>
              <a:gs pos="98000">
                <a:schemeClr val="accent1">
                  <a:tint val="66000"/>
                  <a:satMod val="160000"/>
                </a:schemeClr>
              </a:gs>
              <a:gs pos="77000">
                <a:schemeClr val="accent1">
                  <a:tint val="44500"/>
                  <a:satMod val="160000"/>
                </a:schemeClr>
              </a:gs>
              <a:gs pos="0">
                <a:schemeClr val="bg1"/>
              </a:gs>
            </a:gsLst>
            <a:lin ang="5400000" scaled="0"/>
          </a:gradFill>
        </p:spPr>
      </p:pic>
      <p:sp>
        <p:nvSpPr>
          <p:cNvPr id="2" name="Овал 1"/>
          <p:cNvSpPr/>
          <p:nvPr/>
        </p:nvSpPr>
        <p:spPr>
          <a:xfrm>
            <a:off x="4499992" y="4437112"/>
            <a:ext cx="258660" cy="243880"/>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p:cNvSpPr/>
          <p:nvPr/>
        </p:nvSpPr>
        <p:spPr>
          <a:xfrm>
            <a:off x="5625719" y="3501008"/>
            <a:ext cx="252028" cy="251629"/>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 name="Овал 4"/>
          <p:cNvSpPr/>
          <p:nvPr/>
        </p:nvSpPr>
        <p:spPr>
          <a:xfrm>
            <a:off x="4067944" y="2924944"/>
            <a:ext cx="252028" cy="251629"/>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9109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395536" y="476672"/>
            <a:ext cx="8496944" cy="5688632"/>
          </a:xfrm>
          <a:prstGeom prst="roundRect">
            <a:avLst/>
          </a:prstGeom>
          <a:gradFill>
            <a:gsLst>
              <a:gs pos="0">
                <a:schemeClr val="bg1">
                  <a:lumMod val="65000"/>
                  <a:alpha val="58000"/>
                </a:schemeClr>
              </a:gs>
              <a:gs pos="35000">
                <a:schemeClr val="dk1">
                  <a:tint val="37000"/>
                  <a:satMod val="300000"/>
                </a:schemeClr>
              </a:gs>
              <a:gs pos="100000">
                <a:schemeClr val="dk1">
                  <a:tint val="15000"/>
                  <a:satMod val="350000"/>
                  <a:alpha val="67000"/>
                </a:schemeClr>
              </a:gs>
            </a:gsLst>
          </a:gradFill>
        </p:spPr>
        <p:style>
          <a:lnRef idx="1">
            <a:schemeClr val="dk1"/>
          </a:lnRef>
          <a:fillRef idx="2">
            <a:schemeClr val="dk1"/>
          </a:fillRef>
          <a:effectRef idx="1">
            <a:schemeClr val="dk1"/>
          </a:effectRef>
          <a:fontRef idx="minor">
            <a:schemeClr val="dk1"/>
          </a:fontRef>
        </p:style>
        <p:txBody>
          <a:bodyPr rtlCol="0" anchor="ctr"/>
          <a:lstStyle/>
          <a:p>
            <a:r>
              <a:rPr lang="ru-RU" sz="2800" b="1" dirty="0">
                <a:solidFill>
                  <a:srgbClr val="002060"/>
                </a:solidFill>
              </a:rPr>
              <a:t>4) ГЛИЗЕ 67</a:t>
            </a:r>
            <a:r>
              <a:rPr lang="ru-RU" sz="2800" dirty="0">
                <a:solidFill>
                  <a:srgbClr val="002060"/>
                </a:solidFill>
              </a:rPr>
              <a:t> </a:t>
            </a:r>
            <a:br>
              <a:rPr lang="ru-RU" sz="2800" dirty="0">
                <a:solidFill>
                  <a:srgbClr val="002060"/>
                </a:solidFill>
              </a:rPr>
            </a:br>
            <a:r>
              <a:rPr lang="ru-RU" sz="2800" dirty="0">
                <a:solidFill>
                  <a:srgbClr val="002060"/>
                </a:solidFill>
              </a:rPr>
              <a:t>    </a:t>
            </a:r>
            <a:r>
              <a:rPr lang="ru-RU" sz="2800" b="1" dirty="0">
                <a:solidFill>
                  <a:srgbClr val="002060"/>
                </a:solidFill>
              </a:rPr>
              <a:t>Расстояние:</a:t>
            </a:r>
            <a:r>
              <a:rPr lang="ru-RU" sz="2800" dirty="0">
                <a:solidFill>
                  <a:srgbClr val="002060"/>
                </a:solidFill>
              </a:rPr>
              <a:t> </a:t>
            </a:r>
            <a:r>
              <a:rPr lang="ru-RU" sz="2800" b="1" dirty="0">
                <a:solidFill>
                  <a:srgbClr val="002060"/>
                </a:solidFill>
                <a:effectLst>
                  <a:outerShdw blurRad="38100" dist="38100" dir="2700000" algn="tl">
                    <a:srgbClr val="000000">
                      <a:alpha val="43137"/>
                    </a:srgbClr>
                  </a:outerShdw>
                </a:effectLst>
              </a:rPr>
              <a:t>41 световой год </a:t>
            </a:r>
            <a:r>
              <a:rPr lang="ru-RU" sz="2800" dirty="0">
                <a:solidFill>
                  <a:srgbClr val="002060"/>
                </a:solidFill>
              </a:rPr>
              <a:t/>
            </a:r>
            <a:br>
              <a:rPr lang="ru-RU" sz="2800" dirty="0">
                <a:solidFill>
                  <a:srgbClr val="002060"/>
                </a:solidFill>
              </a:rPr>
            </a:br>
            <a:r>
              <a:rPr lang="ru-RU" sz="2800" dirty="0">
                <a:solidFill>
                  <a:srgbClr val="002060"/>
                </a:solidFill>
              </a:rPr>
              <a:t>    </a:t>
            </a:r>
            <a:r>
              <a:rPr lang="ru-RU" sz="2800" b="1" dirty="0">
                <a:solidFill>
                  <a:srgbClr val="002060"/>
                </a:solidFill>
              </a:rPr>
              <a:t>Тип:</a:t>
            </a:r>
            <a:r>
              <a:rPr lang="ru-RU" sz="2800" dirty="0">
                <a:solidFill>
                  <a:srgbClr val="002060"/>
                </a:solidFill>
              </a:rPr>
              <a:t> </a:t>
            </a:r>
            <a:r>
              <a:rPr lang="ru-RU" sz="2800" u="sng" dirty="0" err="1">
                <a:solidFill>
                  <a:srgbClr val="002060"/>
                </a:solidFill>
                <a:effectLst>
                  <a:outerShdw blurRad="38100" dist="38100" dir="2700000" algn="tl">
                    <a:srgbClr val="000000">
                      <a:alpha val="43137"/>
                    </a:srgbClr>
                  </a:outerShdw>
                </a:effectLst>
              </a:rPr>
              <a:t>солнцеподобное</a:t>
            </a:r>
            <a:r>
              <a:rPr lang="ru-RU" sz="2800" u="sng" dirty="0">
                <a:solidFill>
                  <a:srgbClr val="002060"/>
                </a:solidFill>
                <a:effectLst>
                  <a:outerShdw blurRad="38100" dist="38100" dir="2700000" algn="tl">
                    <a:srgbClr val="000000">
                      <a:alpha val="43137"/>
                    </a:srgbClr>
                  </a:outerShdw>
                </a:effectLst>
              </a:rPr>
              <a:t> светило</a:t>
            </a:r>
            <a:r>
              <a:rPr lang="ru-RU" sz="2800" dirty="0">
                <a:solidFill>
                  <a:srgbClr val="002060"/>
                </a:solidFill>
              </a:rPr>
              <a:t>. Тип звезды предполагает наличие планет, схожих с Землей. </a:t>
            </a:r>
            <a:br>
              <a:rPr lang="ru-RU" sz="2800" dirty="0">
                <a:solidFill>
                  <a:srgbClr val="002060"/>
                </a:solidFill>
              </a:rPr>
            </a:br>
            <a:r>
              <a:rPr lang="ru-RU" sz="2800" dirty="0">
                <a:solidFill>
                  <a:srgbClr val="002060"/>
                </a:solidFill>
              </a:rPr>
              <a:t>    </a:t>
            </a:r>
            <a:endParaRPr lang="en-US" sz="2800" dirty="0" smtClean="0">
              <a:solidFill>
                <a:srgbClr val="002060"/>
              </a:solidFill>
            </a:endParaRPr>
          </a:p>
          <a:p>
            <a:r>
              <a:rPr lang="ru-RU" sz="2800" b="1" dirty="0" smtClean="0">
                <a:solidFill>
                  <a:srgbClr val="002060"/>
                </a:solidFill>
              </a:rPr>
              <a:t>Цель</a:t>
            </a:r>
            <a:r>
              <a:rPr lang="ru-RU" sz="2800" b="1" dirty="0">
                <a:solidFill>
                  <a:srgbClr val="002060"/>
                </a:solidFill>
              </a:rPr>
              <a:t>:</a:t>
            </a:r>
            <a:r>
              <a:rPr lang="ru-RU" sz="2800" dirty="0">
                <a:solidFill>
                  <a:srgbClr val="002060"/>
                </a:solidFill>
              </a:rPr>
              <a:t> относительно далекий объект. Возможно наличие планетной системы с подходящими условиями для существования жизни. </a:t>
            </a:r>
            <a:br>
              <a:rPr lang="ru-RU" sz="2800" dirty="0">
                <a:solidFill>
                  <a:srgbClr val="002060"/>
                </a:solidFill>
              </a:rPr>
            </a:br>
            <a:endParaRPr lang="ru-RU" sz="2800" dirty="0">
              <a:solidFill>
                <a:srgbClr val="002060"/>
              </a:solidFill>
            </a:endParaRPr>
          </a:p>
        </p:txBody>
      </p:sp>
    </p:spTree>
    <p:extLst>
      <p:ext uri="{BB962C8B-B14F-4D97-AF65-F5344CB8AC3E}">
        <p14:creationId xmlns:p14="http://schemas.microsoft.com/office/powerpoint/2010/main" val="565740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395536" y="476672"/>
            <a:ext cx="8496944" cy="5688632"/>
          </a:xfrm>
          <a:prstGeom prst="roundRect">
            <a:avLst/>
          </a:prstGeom>
          <a:gradFill>
            <a:gsLst>
              <a:gs pos="0">
                <a:schemeClr val="bg1">
                  <a:lumMod val="65000"/>
                  <a:alpha val="59000"/>
                </a:schemeClr>
              </a:gs>
              <a:gs pos="35000">
                <a:schemeClr val="dk1">
                  <a:tint val="37000"/>
                  <a:satMod val="300000"/>
                </a:schemeClr>
              </a:gs>
              <a:gs pos="100000">
                <a:schemeClr val="dk1">
                  <a:tint val="15000"/>
                  <a:satMod val="350000"/>
                  <a:alpha val="54000"/>
                </a:schemeClr>
              </a:gs>
            </a:gsLst>
          </a:gradFill>
        </p:spPr>
        <p:style>
          <a:lnRef idx="1">
            <a:schemeClr val="dk1"/>
          </a:lnRef>
          <a:fillRef idx="2">
            <a:schemeClr val="dk1"/>
          </a:fillRef>
          <a:effectRef idx="1">
            <a:schemeClr val="dk1"/>
          </a:effectRef>
          <a:fontRef idx="minor">
            <a:schemeClr val="dk1"/>
          </a:fontRef>
        </p:style>
        <p:txBody>
          <a:bodyPr rtlCol="0" anchor="ctr"/>
          <a:lstStyle/>
          <a:p>
            <a:r>
              <a:rPr lang="ru-RU" sz="2800" b="1" dirty="0">
                <a:solidFill>
                  <a:srgbClr val="002060"/>
                </a:solidFill>
              </a:rPr>
              <a:t>5) 18 СКОРПИОНА</a:t>
            </a:r>
            <a:r>
              <a:rPr lang="ru-RU" sz="2800" dirty="0">
                <a:solidFill>
                  <a:srgbClr val="002060"/>
                </a:solidFill>
              </a:rPr>
              <a:t> </a:t>
            </a:r>
            <a:br>
              <a:rPr lang="ru-RU" sz="2800" dirty="0">
                <a:solidFill>
                  <a:srgbClr val="002060"/>
                </a:solidFill>
              </a:rPr>
            </a:br>
            <a:r>
              <a:rPr lang="ru-RU" sz="2800" dirty="0">
                <a:solidFill>
                  <a:srgbClr val="002060"/>
                </a:solidFill>
              </a:rPr>
              <a:t>    </a:t>
            </a:r>
            <a:r>
              <a:rPr lang="ru-RU" sz="2800" b="1" dirty="0">
                <a:solidFill>
                  <a:srgbClr val="002060"/>
                </a:solidFill>
              </a:rPr>
              <a:t>Расстояние:</a:t>
            </a:r>
            <a:r>
              <a:rPr lang="ru-RU" sz="2800" dirty="0">
                <a:solidFill>
                  <a:srgbClr val="002060"/>
                </a:solidFill>
              </a:rPr>
              <a:t> </a:t>
            </a:r>
            <a:r>
              <a:rPr lang="ru-RU" sz="2800" b="1" dirty="0">
                <a:solidFill>
                  <a:srgbClr val="002060"/>
                </a:solidFill>
                <a:effectLst>
                  <a:outerShdw blurRad="38100" dist="38100" dir="2700000" algn="tl">
                    <a:srgbClr val="000000">
                      <a:alpha val="43137"/>
                    </a:srgbClr>
                  </a:outerShdw>
                </a:effectLst>
              </a:rPr>
              <a:t>46 световых лет </a:t>
            </a:r>
            <a:r>
              <a:rPr lang="ru-RU" sz="2800" dirty="0">
                <a:solidFill>
                  <a:srgbClr val="002060"/>
                </a:solidFill>
              </a:rPr>
              <a:t/>
            </a:r>
            <a:br>
              <a:rPr lang="ru-RU" sz="2800" dirty="0">
                <a:solidFill>
                  <a:srgbClr val="002060"/>
                </a:solidFill>
              </a:rPr>
            </a:br>
            <a:r>
              <a:rPr lang="ru-RU" sz="2800" dirty="0">
                <a:solidFill>
                  <a:srgbClr val="002060"/>
                </a:solidFill>
              </a:rPr>
              <a:t>    </a:t>
            </a:r>
            <a:r>
              <a:rPr lang="ru-RU" sz="2800" b="1" dirty="0">
                <a:solidFill>
                  <a:srgbClr val="002060"/>
                </a:solidFill>
              </a:rPr>
              <a:t>Тип:</a:t>
            </a:r>
            <a:r>
              <a:rPr lang="ru-RU" sz="2800" dirty="0">
                <a:solidFill>
                  <a:srgbClr val="002060"/>
                </a:solidFill>
              </a:rPr>
              <a:t> </a:t>
            </a:r>
            <a:r>
              <a:rPr lang="ru-RU" sz="2800" u="sng" dirty="0">
                <a:solidFill>
                  <a:srgbClr val="002060"/>
                </a:solidFill>
                <a:effectLst>
                  <a:outerShdw blurRad="38100" dist="38100" dir="2700000" algn="tl">
                    <a:srgbClr val="000000">
                      <a:alpha val="43137"/>
                    </a:srgbClr>
                  </a:outerShdw>
                </a:effectLst>
              </a:rPr>
              <a:t>настолько похожа на Солнце, что может быть названа его близнецом</a:t>
            </a:r>
            <a:r>
              <a:rPr lang="ru-RU" sz="2800" dirty="0">
                <a:solidFill>
                  <a:srgbClr val="002060"/>
                </a:solidFill>
              </a:rPr>
              <a:t>. </a:t>
            </a:r>
            <a:br>
              <a:rPr lang="ru-RU" sz="2800" dirty="0">
                <a:solidFill>
                  <a:srgbClr val="002060"/>
                </a:solidFill>
              </a:rPr>
            </a:br>
            <a:r>
              <a:rPr lang="ru-RU" sz="2800" dirty="0">
                <a:solidFill>
                  <a:srgbClr val="002060"/>
                </a:solidFill>
              </a:rPr>
              <a:t>    </a:t>
            </a:r>
            <a:endParaRPr lang="en-US" sz="2800" dirty="0" smtClean="0">
              <a:solidFill>
                <a:srgbClr val="002060"/>
              </a:solidFill>
            </a:endParaRPr>
          </a:p>
          <a:p>
            <a:r>
              <a:rPr lang="ru-RU" sz="2800" b="1" dirty="0" smtClean="0">
                <a:solidFill>
                  <a:srgbClr val="002060"/>
                </a:solidFill>
              </a:rPr>
              <a:t>Цель</a:t>
            </a:r>
            <a:r>
              <a:rPr lang="ru-RU" sz="2800" b="1" dirty="0">
                <a:solidFill>
                  <a:srgbClr val="002060"/>
                </a:solidFill>
              </a:rPr>
              <a:t>:</a:t>
            </a:r>
            <a:r>
              <a:rPr lang="ru-RU" sz="2800" dirty="0">
                <a:solidFill>
                  <a:srgbClr val="002060"/>
                </a:solidFill>
              </a:rPr>
              <a:t> вероятно наличие одной или нескольких планет земного типа.</a:t>
            </a:r>
            <a:r>
              <a:rPr lang="ru-RU" sz="2800" dirty="0">
                <a:solidFill>
                  <a:schemeClr val="bg1"/>
                </a:solidFill>
              </a:rPr>
              <a:t> </a:t>
            </a:r>
            <a:endParaRPr lang="ru-RU" sz="2800" dirty="0">
              <a:solidFill>
                <a:srgbClr val="002060"/>
              </a:solidFill>
            </a:endParaRPr>
          </a:p>
        </p:txBody>
      </p:sp>
    </p:spTree>
    <p:extLst>
      <p:ext uri="{BB962C8B-B14F-4D97-AF65-F5344CB8AC3E}">
        <p14:creationId xmlns:p14="http://schemas.microsoft.com/office/powerpoint/2010/main" val="1931326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63" y="35243"/>
            <a:ext cx="8386207" cy="6831940"/>
          </a:xfrm>
          <a:prstGeom prst="rect">
            <a:avLst/>
          </a:prstGeom>
        </p:spPr>
      </p:pic>
      <p:sp>
        <p:nvSpPr>
          <p:cNvPr id="7" name="Овал 6"/>
          <p:cNvSpPr/>
          <p:nvPr/>
        </p:nvSpPr>
        <p:spPr>
          <a:xfrm>
            <a:off x="1115616" y="3284984"/>
            <a:ext cx="3024336" cy="2952328"/>
          </a:xfrm>
          <a:prstGeom prst="ellipse">
            <a:avLst/>
          </a:prstGeom>
          <a:gradFill flip="none" rotWithShape="1">
            <a:gsLst>
              <a:gs pos="0">
                <a:schemeClr val="accent1">
                  <a:lumMod val="75000"/>
                </a:schemeClr>
              </a:gs>
              <a:gs pos="57000">
                <a:srgbClr val="DCE4F4"/>
              </a:gs>
              <a:gs pos="26000">
                <a:schemeClr val="accent1">
                  <a:tint val="44500"/>
                  <a:satMod val="160000"/>
                </a:schemeClr>
              </a:gs>
              <a:gs pos="73000">
                <a:srgbClr val="0070C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p:cNvSpPr/>
          <p:nvPr/>
        </p:nvSpPr>
        <p:spPr>
          <a:xfrm>
            <a:off x="1229275" y="4624367"/>
            <a:ext cx="2808312" cy="273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p:cNvCxnSpPr/>
          <p:nvPr/>
        </p:nvCxnSpPr>
        <p:spPr>
          <a:xfrm>
            <a:off x="1580577" y="3734807"/>
            <a:ext cx="1767190" cy="1839939"/>
          </a:xfrm>
          <a:prstGeom prst="straightConnector1">
            <a:avLst/>
          </a:prstGeom>
          <a:ln w="53975" cap="rnd" cmpd="dbl">
            <a:solidFill>
              <a:srgbClr val="FF0000"/>
            </a:solidFill>
            <a:bevel/>
            <a:tailEnd type="stealth" w="lg" len="lg"/>
          </a:ln>
        </p:spPr>
        <p:style>
          <a:lnRef idx="1">
            <a:schemeClr val="accent1"/>
          </a:lnRef>
          <a:fillRef idx="0">
            <a:schemeClr val="accent1"/>
          </a:fillRef>
          <a:effectRef idx="0">
            <a:schemeClr val="accent1"/>
          </a:effectRef>
          <a:fontRef idx="minor">
            <a:schemeClr val="tx1"/>
          </a:fontRef>
        </p:style>
      </p:cxnSp>
      <p:sp>
        <p:nvSpPr>
          <p:cNvPr id="13" name="Овал 12"/>
          <p:cNvSpPr/>
          <p:nvPr/>
        </p:nvSpPr>
        <p:spPr>
          <a:xfrm>
            <a:off x="2395395" y="4566743"/>
            <a:ext cx="392771" cy="388809"/>
          </a:xfrm>
          <a:prstGeom prst="ellipse">
            <a:avLst/>
          </a:prstGeom>
          <a:gradFill>
            <a:gsLst>
              <a:gs pos="84000">
                <a:srgbClr val="FF0000"/>
              </a:gs>
              <a:gs pos="5000">
                <a:srgbClr val="FFFF00"/>
              </a:gs>
              <a:gs pos="98000">
                <a:srgbClr val="C000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608004" y="4566743"/>
            <a:ext cx="1548172" cy="7848872"/>
          </a:xfrm>
          <a:prstGeom prst="rect">
            <a:avLst/>
          </a:prstGeom>
          <a:solidFill>
            <a:srgbClr val="00B0F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000000</a:t>
            </a:r>
          </a:p>
          <a:p>
            <a:pPr algn="ctr"/>
            <a:r>
              <a:rPr lang="ru-RU" dirty="0" smtClean="0"/>
              <a:t>100000</a:t>
            </a:r>
          </a:p>
          <a:p>
            <a:pPr algn="ctr"/>
            <a:r>
              <a:rPr lang="ru-RU" dirty="0" smtClean="0"/>
              <a:t>200000</a:t>
            </a:r>
          </a:p>
          <a:p>
            <a:pPr algn="ctr"/>
            <a:r>
              <a:rPr lang="ru-RU" dirty="0" smtClean="0"/>
              <a:t>300000</a:t>
            </a:r>
          </a:p>
          <a:p>
            <a:pPr algn="ctr"/>
            <a:r>
              <a:rPr lang="ru-RU" dirty="0" smtClean="0"/>
              <a:t>400000</a:t>
            </a:r>
          </a:p>
          <a:p>
            <a:pPr algn="ctr"/>
            <a:r>
              <a:rPr lang="ru-RU" dirty="0" smtClean="0"/>
              <a:t>500000</a:t>
            </a:r>
          </a:p>
          <a:p>
            <a:pPr algn="ctr"/>
            <a:r>
              <a:rPr lang="ru-RU" dirty="0" smtClean="0"/>
              <a:t>600000</a:t>
            </a:r>
          </a:p>
          <a:p>
            <a:pPr algn="ctr"/>
            <a:r>
              <a:rPr lang="ru-RU" dirty="0" smtClean="0"/>
              <a:t>700000</a:t>
            </a:r>
          </a:p>
          <a:p>
            <a:pPr algn="ctr"/>
            <a:r>
              <a:rPr lang="ru-RU" dirty="0" smtClean="0"/>
              <a:t>800000</a:t>
            </a:r>
          </a:p>
          <a:p>
            <a:pPr algn="ctr"/>
            <a:r>
              <a:rPr lang="ru-RU" dirty="0" smtClean="0"/>
              <a:t>900000</a:t>
            </a:r>
          </a:p>
          <a:p>
            <a:pPr algn="ctr"/>
            <a:r>
              <a:rPr lang="ru-RU" dirty="0" smtClean="0"/>
              <a:t>1000000</a:t>
            </a:r>
          </a:p>
          <a:p>
            <a:pPr algn="ctr"/>
            <a:r>
              <a:rPr lang="ru-RU" dirty="0" smtClean="0"/>
              <a:t>1100000</a:t>
            </a:r>
          </a:p>
          <a:p>
            <a:pPr algn="ctr"/>
            <a:r>
              <a:rPr lang="ru-RU" dirty="0" smtClean="0"/>
              <a:t>1200000</a:t>
            </a:r>
          </a:p>
          <a:p>
            <a:pPr algn="ctr"/>
            <a:r>
              <a:rPr lang="ru-RU" dirty="0" smtClean="0"/>
              <a:t>1300000</a:t>
            </a:r>
          </a:p>
          <a:p>
            <a:pPr algn="ctr"/>
            <a:r>
              <a:rPr lang="ru-RU" dirty="0" smtClean="0"/>
              <a:t>1400000</a:t>
            </a:r>
          </a:p>
          <a:p>
            <a:pPr algn="ctr"/>
            <a:r>
              <a:rPr lang="ru-RU" dirty="0" smtClean="0"/>
              <a:t>1500000</a:t>
            </a:r>
          </a:p>
          <a:p>
            <a:pPr algn="ctr"/>
            <a:r>
              <a:rPr lang="ru-RU" dirty="0" smtClean="0"/>
              <a:t>1600000</a:t>
            </a:r>
          </a:p>
          <a:p>
            <a:pPr algn="ctr"/>
            <a:r>
              <a:rPr lang="ru-RU" dirty="0" smtClean="0"/>
              <a:t>1700000</a:t>
            </a:r>
          </a:p>
          <a:p>
            <a:pPr algn="ctr"/>
            <a:r>
              <a:rPr lang="ru-RU" dirty="0" smtClean="0"/>
              <a:t>1800000</a:t>
            </a:r>
          </a:p>
          <a:p>
            <a:pPr algn="ctr"/>
            <a:r>
              <a:rPr lang="ru-RU" dirty="0" smtClean="0"/>
              <a:t>1900000</a:t>
            </a:r>
          </a:p>
          <a:p>
            <a:pPr algn="ctr"/>
            <a:r>
              <a:rPr lang="ru-RU" dirty="0" smtClean="0"/>
              <a:t>2000000</a:t>
            </a:r>
          </a:p>
          <a:p>
            <a:pPr algn="ctr"/>
            <a:r>
              <a:rPr lang="ru-RU" dirty="0" smtClean="0"/>
              <a:t>2100000</a:t>
            </a:r>
          </a:p>
          <a:p>
            <a:pPr algn="ctr"/>
            <a:r>
              <a:rPr lang="ru-RU" dirty="0" smtClean="0"/>
              <a:t>2200000</a:t>
            </a:r>
          </a:p>
          <a:p>
            <a:pPr algn="ctr"/>
            <a:r>
              <a:rPr lang="ru-RU" dirty="0" smtClean="0"/>
              <a:t>2300000</a:t>
            </a:r>
          </a:p>
          <a:p>
            <a:pPr algn="ctr"/>
            <a:r>
              <a:rPr lang="ru-RU" dirty="0" smtClean="0"/>
              <a:t>2400000</a:t>
            </a:r>
          </a:p>
          <a:p>
            <a:pPr algn="ctr"/>
            <a:r>
              <a:rPr lang="ru-RU" dirty="0" smtClean="0"/>
              <a:t>2500000</a:t>
            </a:r>
          </a:p>
          <a:p>
            <a:pPr algn="ctr"/>
            <a:r>
              <a:rPr lang="ru-RU" dirty="0" smtClean="0"/>
              <a:t>2600000</a:t>
            </a:r>
          </a:p>
          <a:p>
            <a:pPr algn="ctr"/>
            <a:endParaRPr lang="ru-RU" dirty="0"/>
          </a:p>
        </p:txBody>
      </p:sp>
      <p:sp>
        <p:nvSpPr>
          <p:cNvPr id="18" name="Прямоугольник 17"/>
          <p:cNvSpPr/>
          <p:nvPr/>
        </p:nvSpPr>
        <p:spPr>
          <a:xfrm>
            <a:off x="4608004" y="4960634"/>
            <a:ext cx="1548172" cy="190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599266" y="-8777"/>
            <a:ext cx="1556910" cy="4566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179512" y="476672"/>
            <a:ext cx="8856984" cy="1944216"/>
          </a:xfrm>
          <a:prstGeom prst="roundRect">
            <a:avLst/>
          </a:prstGeom>
          <a:gradFill>
            <a:gsLst>
              <a:gs pos="0">
                <a:schemeClr val="bg1">
                  <a:lumMod val="65000"/>
                  <a:alpha val="59000"/>
                </a:schemeClr>
              </a:gs>
              <a:gs pos="35000">
                <a:schemeClr val="dk1">
                  <a:tint val="37000"/>
                  <a:satMod val="300000"/>
                </a:schemeClr>
              </a:gs>
              <a:gs pos="100000">
                <a:schemeClr val="dk1">
                  <a:tint val="15000"/>
                  <a:satMod val="350000"/>
                  <a:alpha val="54000"/>
                </a:schemeClr>
              </a:gs>
            </a:gsLst>
          </a:gradFill>
        </p:spPr>
        <p:style>
          <a:lnRef idx="1">
            <a:schemeClr val="dk1"/>
          </a:lnRef>
          <a:fillRef idx="2">
            <a:schemeClr val="dk1"/>
          </a:fillRef>
          <a:effectRef idx="1">
            <a:schemeClr val="dk1"/>
          </a:effectRef>
          <a:fontRef idx="minor">
            <a:schemeClr val="dk1"/>
          </a:fontRef>
        </p:style>
        <p:txBody>
          <a:bodyPr rtlCol="0" anchor="ctr"/>
          <a:lstStyle/>
          <a:p>
            <a:r>
              <a:rPr lang="ru-RU" sz="2800" dirty="0" smtClean="0">
                <a:solidFill>
                  <a:srgbClr val="002060"/>
                </a:solidFill>
              </a:rPr>
              <a:t>.</a:t>
            </a:r>
            <a:r>
              <a:rPr lang="ru-RU" sz="2800" dirty="0" smtClean="0">
                <a:solidFill>
                  <a:schemeClr val="bg1"/>
                </a:solidFill>
              </a:rPr>
              <a:t> </a:t>
            </a:r>
            <a:endParaRPr lang="ru-RU" sz="2800" dirty="0">
              <a:solidFill>
                <a:srgbClr val="002060"/>
              </a:solidFill>
            </a:endParaRPr>
          </a:p>
        </p:txBody>
      </p:sp>
      <p:sp>
        <p:nvSpPr>
          <p:cNvPr id="3" name="Прямоугольник 2"/>
          <p:cNvSpPr/>
          <p:nvPr/>
        </p:nvSpPr>
        <p:spPr>
          <a:xfrm>
            <a:off x="406163" y="908720"/>
            <a:ext cx="838620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Расстояние ДО галактик</a:t>
            </a:r>
            <a:endParaRPr lang="ru-RU"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48677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5000" fill="hold"/>
                                        <p:tgtEl>
                                          <p:spTgt spid="8"/>
                                        </p:tgtEl>
                                        <p:attrNameLst>
                                          <p:attrName>r</p:attrName>
                                        </p:attrNameLst>
                                      </p:cBhvr>
                                    </p:animRot>
                                  </p:childTnLst>
                                </p:cTn>
                              </p:par>
                              <p:par>
                                <p:cTn id="7" presetID="8" presetClass="emph" presetSubtype="0" repeatCount="5000" fill="hold" nodeType="withEffect">
                                  <p:stCondLst>
                                    <p:cond delay="0"/>
                                  </p:stCondLst>
                                  <p:childTnLst>
                                    <p:animRot by="21600000">
                                      <p:cBhvr>
                                        <p:cTn id="8" dur="1000" fill="hold"/>
                                        <p:tgtEl>
                                          <p:spTgt spid="10"/>
                                        </p:tgtEl>
                                        <p:attrNameLst>
                                          <p:attrName>r</p:attrName>
                                        </p:attrNameLst>
                                      </p:cBhvr>
                                    </p:animRot>
                                  </p:childTnLst>
                                </p:cTn>
                              </p:par>
                              <p:par>
                                <p:cTn id="9" presetID="42" presetClass="path" presetSubtype="0" accel="50000" decel="50000" fill="hold" grpId="0" nodeType="withEffect">
                                  <p:stCondLst>
                                    <p:cond delay="0"/>
                                  </p:stCondLst>
                                  <p:childTnLst>
                                    <p:animMotion origin="layout" path="M -1.66667E-6 -4.44444E-6 L -0.00191 -1.04259 " pathEditMode="relative" rAng="0" ptsTypes="AA">
                                      <p:cBhvr>
                                        <p:cTn id="10" dur="5000" fill="hold"/>
                                        <p:tgtEl>
                                          <p:spTgt spid="17"/>
                                        </p:tgtEl>
                                        <p:attrNameLst>
                                          <p:attrName>ppt_x</p:attrName>
                                          <p:attrName>ppt_y</p:attrName>
                                        </p:attrNameLst>
                                      </p:cBhvr>
                                      <p:rCtr x="-104" y="-52130"/>
                                    </p:animMotion>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par>
                          <p:cTn id="14" fill="hold">
                            <p:stCondLst>
                              <p:cond delay="5000"/>
                            </p:stCondLst>
                            <p:childTnLst>
                              <p:par>
                                <p:cTn id="15" presetID="14" presetClass="exit" presetSubtype="10" fill="hold" grpId="0" nodeType="afterEffect">
                                  <p:stCondLst>
                                    <p:cond delay="150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0" nodeType="withEffect">
                                  <p:stCondLst>
                                    <p:cond delay="1500"/>
                                  </p:stCondLst>
                                  <p:childTnLst>
                                    <p:animEffect transition="out" filter="randombar(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4" presetClass="exit" presetSubtype="10" fill="hold" grpId="1" nodeType="withEffect">
                                  <p:stCondLst>
                                    <p:cond delay="1500"/>
                                  </p:stCondLst>
                                  <p:childTnLst>
                                    <p:animEffect transition="out" filter="randombar(horizont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4" presetClass="exit" presetSubtype="10" fill="hold" grpId="0" nodeType="withEffect">
                                  <p:stCondLst>
                                    <p:cond delay="1500"/>
                                  </p:stCondLst>
                                  <p:childTnLst>
                                    <p:animEffect transition="out" filter="randombar(horizontal)">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4" presetClass="exit" presetSubtype="10" fill="hold" grpId="0" nodeType="withEffect">
                                  <p:stCondLst>
                                    <p:cond delay="1500"/>
                                  </p:stCondLst>
                                  <p:childTnLst>
                                    <p:animEffect transition="out" filter="randombar(horizontal)">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4" presetClass="exit" presetSubtype="10" fill="hold" grpId="1" nodeType="withEffect">
                                  <p:stCondLst>
                                    <p:cond delay="1500"/>
                                  </p:stCondLst>
                                  <p:childTnLst>
                                    <p:animEffect transition="out" filter="randombar(horizontal)">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4" presetClass="exit" presetSubtype="10" fill="hold" nodeType="withEffect">
                                  <p:stCondLst>
                                    <p:cond delay="150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7000"/>
                            </p:stCondLst>
                            <p:childTnLst>
                              <p:par>
                                <p:cTn id="37" presetID="42" presetClass="path" presetSubtype="0" accel="50000" decel="50000" fill="hold" grpId="0" nodeType="afterEffect">
                                  <p:stCondLst>
                                    <p:cond delay="0"/>
                                  </p:stCondLst>
                                  <p:childTnLst>
                                    <p:animMotion origin="layout" path="M -3.33333E-6 -2.96296E-6 L 0.18525 -0.21527 " pathEditMode="relative" rAng="0" ptsTypes="AA">
                                      <p:cBhvr>
                                        <p:cTn id="38" dur="2000" fill="hold"/>
                                        <p:tgtEl>
                                          <p:spTgt spid="13"/>
                                        </p:tgtEl>
                                        <p:attrNameLst>
                                          <p:attrName>ppt_x</p:attrName>
                                          <p:attrName>ppt_y</p:attrName>
                                        </p:attrNameLst>
                                      </p:cBhvr>
                                      <p:rCtr x="9253" y="-10764"/>
                                    </p:animMotion>
                                  </p:childTnLst>
                                </p:cTn>
                              </p:par>
                              <p:par>
                                <p:cTn id="39" presetID="6" presetClass="emph" presetSubtype="0" fill="hold" grpId="1" nodeType="withEffect">
                                  <p:stCondLst>
                                    <p:cond delay="0"/>
                                  </p:stCondLst>
                                  <p:childTnLst>
                                    <p:animScale>
                                      <p:cBhvr>
                                        <p:cTn id="40" dur="2000" fill="hold"/>
                                        <p:tgtEl>
                                          <p:spTgt spid="13"/>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3" grpId="0" animBg="1"/>
      <p:bldP spid="13" grpId="1" animBg="1"/>
      <p:bldP spid="17" grpId="0" animBg="1"/>
      <p:bldP spid="17" grpId="1" animBg="1"/>
      <p:bldP spid="18" grpId="0" animBg="1"/>
      <p:bldP spid="19"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ru-RU"/>
              <a:t>Красное смещение</a:t>
            </a:r>
            <a:endParaRPr lang="en-GB"/>
          </a:p>
        </p:txBody>
      </p:sp>
      <p:sp>
        <p:nvSpPr>
          <p:cNvPr id="8195" name="Rectangle 3"/>
          <p:cNvSpPr>
            <a:spLocks noGrp="1" noChangeArrowheads="1"/>
          </p:cNvSpPr>
          <p:nvPr>
            <p:ph type="body" idx="1"/>
          </p:nvPr>
        </p:nvSpPr>
        <p:spPr>
          <a:xfrm>
            <a:off x="533400" y="1828800"/>
            <a:ext cx="8077200" cy="4673600"/>
          </a:xfrm>
        </p:spPr>
        <p:style>
          <a:lnRef idx="1">
            <a:schemeClr val="accent1"/>
          </a:lnRef>
          <a:fillRef idx="2">
            <a:schemeClr val="accent1"/>
          </a:fillRef>
          <a:effectRef idx="1">
            <a:schemeClr val="accent1"/>
          </a:effectRef>
          <a:fontRef idx="minor">
            <a:schemeClr val="dk1"/>
          </a:fontRef>
        </p:style>
        <p:txBody>
          <a:bodyPr/>
          <a:lstStyle/>
          <a:p>
            <a:r>
              <a:rPr lang="ru-RU" sz="2800" dirty="0"/>
              <a:t>Сдвиг длины волны определяют как</a:t>
            </a:r>
            <a:endParaRPr lang="lv-LV" sz="2800" dirty="0"/>
          </a:p>
          <a:p>
            <a:pPr algn="ctr">
              <a:buFontTx/>
              <a:buNone/>
            </a:pPr>
            <a:r>
              <a:rPr lang="lv-LV" sz="2800" i="1" dirty="0"/>
              <a:t>z</a:t>
            </a:r>
            <a:r>
              <a:rPr lang="ru-RU" sz="2800" dirty="0"/>
              <a:t> </a:t>
            </a:r>
            <a:r>
              <a:rPr lang="lv-LV" sz="2800" dirty="0"/>
              <a:t>=</a:t>
            </a:r>
            <a:r>
              <a:rPr lang="ru-RU" sz="2800" dirty="0"/>
              <a:t> </a:t>
            </a:r>
            <a:r>
              <a:rPr lang="lv-LV" sz="2800" dirty="0">
                <a:sym typeface="Symbol" pitchFamily="18" charset="2"/>
              </a:rPr>
              <a:t>(</a:t>
            </a:r>
            <a:r>
              <a:rPr lang="ru-RU" sz="2800" dirty="0">
                <a:sym typeface="Symbol" pitchFamily="18" charset="2"/>
              </a:rPr>
              <a:t></a:t>
            </a:r>
            <a:r>
              <a:rPr lang="lv-LV" sz="2800" dirty="0">
                <a:sym typeface="Symbol" pitchFamily="18" charset="2"/>
              </a:rPr>
              <a:t> </a:t>
            </a:r>
            <a:r>
              <a:rPr lang="lv-LV" sz="2800" dirty="0"/>
              <a:t>–</a:t>
            </a:r>
            <a:r>
              <a:rPr lang="lv-LV" sz="2800" dirty="0">
                <a:sym typeface="Symbol" pitchFamily="18" charset="2"/>
              </a:rPr>
              <a:t> </a:t>
            </a:r>
            <a:r>
              <a:rPr lang="ru-RU" sz="2800" dirty="0">
                <a:sym typeface="Symbol" pitchFamily="18" charset="2"/>
              </a:rPr>
              <a:t></a:t>
            </a:r>
            <a:r>
              <a:rPr lang="lv-LV" sz="2800" baseline="-25000" dirty="0">
                <a:sym typeface="Symbol" pitchFamily="18" charset="2"/>
              </a:rPr>
              <a:t>0</a:t>
            </a:r>
            <a:r>
              <a:rPr lang="lv-LV" sz="2800" dirty="0">
                <a:sym typeface="Symbol" pitchFamily="18" charset="2"/>
              </a:rPr>
              <a:t>) / </a:t>
            </a:r>
            <a:r>
              <a:rPr lang="ru-RU" sz="2800" dirty="0">
                <a:sym typeface="Symbol" pitchFamily="18" charset="2"/>
              </a:rPr>
              <a:t></a:t>
            </a:r>
            <a:r>
              <a:rPr lang="lv-LV" sz="2800" baseline="-25000" dirty="0">
                <a:sym typeface="Symbol" pitchFamily="18" charset="2"/>
              </a:rPr>
              <a:t>0</a:t>
            </a:r>
            <a:r>
              <a:rPr lang="ru-RU" sz="2800" dirty="0">
                <a:sym typeface="Symbol" pitchFamily="18" charset="2"/>
              </a:rPr>
              <a:t>, где</a:t>
            </a:r>
            <a:endParaRPr lang="lv-LV" sz="2800" dirty="0"/>
          </a:p>
          <a:p>
            <a:pPr>
              <a:buFont typeface="Symbol" pitchFamily="18" charset="2"/>
              <a:buNone/>
            </a:pPr>
            <a:r>
              <a:rPr lang="ru-RU" sz="2800" dirty="0">
                <a:sym typeface="Symbol" pitchFamily="18" charset="2"/>
              </a:rPr>
              <a:t></a:t>
            </a:r>
            <a:r>
              <a:rPr lang="lv-LV" sz="2800" baseline="-25000" dirty="0">
                <a:sym typeface="Symbol" pitchFamily="18" charset="2"/>
              </a:rPr>
              <a:t>0</a:t>
            </a:r>
            <a:r>
              <a:rPr lang="lv-LV" sz="2800" dirty="0"/>
              <a:t> –</a:t>
            </a:r>
            <a:r>
              <a:rPr lang="lv-LV" sz="2800" dirty="0">
                <a:sym typeface="Symbol" pitchFamily="18" charset="2"/>
              </a:rPr>
              <a:t> </a:t>
            </a:r>
            <a:r>
              <a:rPr lang="ru-RU" sz="2800" dirty="0">
                <a:sym typeface="Symbol" pitchFamily="18" charset="2"/>
              </a:rPr>
              <a:t>длина волны, измеренная в лаборатории</a:t>
            </a:r>
            <a:endParaRPr lang="lv-LV" sz="2800" dirty="0">
              <a:sym typeface="Symbol" pitchFamily="18" charset="2"/>
            </a:endParaRPr>
          </a:p>
          <a:p>
            <a:pPr>
              <a:buFont typeface="Symbol" pitchFamily="18" charset="2"/>
              <a:buNone/>
            </a:pPr>
            <a:r>
              <a:rPr lang="ru-RU" sz="2800" dirty="0">
                <a:sym typeface="Symbol" pitchFamily="18" charset="2"/>
              </a:rPr>
              <a:t></a:t>
            </a:r>
            <a:r>
              <a:rPr lang="lv-LV" sz="2800" dirty="0">
                <a:sym typeface="Symbol" pitchFamily="18" charset="2"/>
              </a:rPr>
              <a:t> </a:t>
            </a:r>
            <a:r>
              <a:rPr lang="lv-LV" sz="2800" dirty="0"/>
              <a:t>– </a:t>
            </a:r>
            <a:r>
              <a:rPr lang="ru-RU" sz="2800" dirty="0"/>
              <a:t>наблюдаемая длина волны</a:t>
            </a:r>
            <a:endParaRPr lang="lv-LV" sz="2800" dirty="0"/>
          </a:p>
          <a:p>
            <a:r>
              <a:rPr lang="ru-RU" sz="2800" dirty="0"/>
              <a:t>Обычно ее называют </a:t>
            </a:r>
            <a:r>
              <a:rPr lang="ru-RU" sz="2800" b="1" dirty="0">
                <a:solidFill>
                  <a:srgbClr val="FF6600"/>
                </a:solidFill>
              </a:rPr>
              <a:t>красным смещением</a:t>
            </a:r>
            <a:r>
              <a:rPr lang="ru-RU" sz="2800" dirty="0"/>
              <a:t>, так как</a:t>
            </a:r>
            <a:endParaRPr lang="lv-LV" sz="2800" dirty="0"/>
          </a:p>
          <a:p>
            <a:pPr lvl="1"/>
            <a:r>
              <a:rPr lang="ru-RU" sz="2400" dirty="0"/>
              <a:t>Если</a:t>
            </a:r>
            <a:r>
              <a:rPr lang="lv-LV" sz="2400" dirty="0"/>
              <a:t> </a:t>
            </a:r>
            <a:r>
              <a:rPr lang="lv-LV" sz="2400" i="1" dirty="0"/>
              <a:t>z </a:t>
            </a:r>
            <a:r>
              <a:rPr lang="lv-LV" sz="2400" dirty="0"/>
              <a:t>&gt; 0, </a:t>
            </a:r>
            <a:r>
              <a:rPr lang="ru-RU" sz="2400" dirty="0"/>
              <a:t>то</a:t>
            </a:r>
            <a:r>
              <a:rPr lang="lv-LV" sz="2400" dirty="0"/>
              <a:t> </a:t>
            </a:r>
            <a:r>
              <a:rPr lang="ru-RU" sz="2400" dirty="0">
                <a:sym typeface="Symbol" pitchFamily="18" charset="2"/>
              </a:rPr>
              <a:t></a:t>
            </a:r>
            <a:r>
              <a:rPr lang="lv-LV" sz="2400" dirty="0">
                <a:sym typeface="Symbol" pitchFamily="18" charset="2"/>
              </a:rPr>
              <a:t> &gt; </a:t>
            </a:r>
            <a:r>
              <a:rPr lang="ru-RU" sz="2400" dirty="0">
                <a:sym typeface="Symbol" pitchFamily="18" charset="2"/>
              </a:rPr>
              <a:t></a:t>
            </a:r>
            <a:r>
              <a:rPr lang="lv-LV" sz="2400" baseline="-25000" dirty="0">
                <a:sym typeface="Symbol" pitchFamily="18" charset="2"/>
              </a:rPr>
              <a:t>0</a:t>
            </a:r>
            <a:r>
              <a:rPr lang="lv-LV" sz="2400" dirty="0">
                <a:sym typeface="Symbol" pitchFamily="18" charset="2"/>
              </a:rPr>
              <a:t> – </a:t>
            </a:r>
            <a:r>
              <a:rPr lang="ru-RU" sz="2400" dirty="0">
                <a:sym typeface="Symbol" pitchFamily="18" charset="2"/>
              </a:rPr>
              <a:t>линия сдвигается в сторону больших длин волн («красная» сторона)</a:t>
            </a:r>
            <a:endParaRPr lang="lv-LV" sz="2400" dirty="0">
              <a:sym typeface="Symbol" pitchFamily="18" charset="2"/>
            </a:endParaRPr>
          </a:p>
          <a:p>
            <a:pPr lvl="1"/>
            <a:r>
              <a:rPr lang="ru-RU" sz="2400" dirty="0">
                <a:sym typeface="Symbol" pitchFamily="18" charset="2"/>
              </a:rPr>
              <a:t>В космологии чаще всего </a:t>
            </a:r>
            <a:r>
              <a:rPr lang="lv-LV" sz="2400" i="1" dirty="0">
                <a:sym typeface="Symbol" pitchFamily="18" charset="2"/>
              </a:rPr>
              <a:t>z</a:t>
            </a:r>
            <a:r>
              <a:rPr lang="lv-LV" sz="2400" dirty="0">
                <a:sym typeface="Symbol" pitchFamily="18" charset="2"/>
              </a:rPr>
              <a:t> &gt; 0</a:t>
            </a:r>
            <a:endParaRPr lang="en-GB" sz="2400" baseline="-25000" dirty="0">
              <a:sym typeface="Symbol" pitchFamily="18" charset="2"/>
            </a:endParaRPr>
          </a:p>
        </p:txBody>
      </p:sp>
    </p:spTree>
    <p:extLst>
      <p:ext uri="{BB962C8B-B14F-4D97-AF65-F5344CB8AC3E}">
        <p14:creationId xmlns:p14="http://schemas.microsoft.com/office/powerpoint/2010/main" val="601182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l="-12000" r="-12000"/>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BEBA8EAE-BF5A-486C-A8C5-ECC9F3942E4B}">
                <a14:imgProps xmlns:a14="http://schemas.microsoft.com/office/drawing/2010/main">
                  <a14:imgLayer r:embed="rId3">
                    <a14:imgEffect>
                      <a14:sharpenSoften amount="55000"/>
                    </a14:imgEffect>
                  </a14:imgLayer>
                </a14:imgProps>
              </a:ext>
              <a:ext uri="{28A0092B-C50C-407E-A947-70E740481C1C}">
                <a14:useLocalDpi xmlns:a14="http://schemas.microsoft.com/office/drawing/2010/main" val="0"/>
              </a:ext>
            </a:extLst>
          </a:blip>
          <a:stretch>
            <a:fillRect/>
          </a:stretch>
        </p:blipFill>
        <p:spPr>
          <a:xfrm>
            <a:off x="0" y="0"/>
            <a:ext cx="9091315" cy="6858000"/>
          </a:xfrm>
          <a:prstGeom prst="rect">
            <a:avLst/>
          </a:prstGeom>
        </p:spPr>
      </p:pic>
      <p:grpSp>
        <p:nvGrpSpPr>
          <p:cNvPr id="7" name="Группа 6"/>
          <p:cNvGrpSpPr/>
          <p:nvPr/>
        </p:nvGrpSpPr>
        <p:grpSpPr>
          <a:xfrm>
            <a:off x="2123728" y="3068960"/>
            <a:ext cx="4968552" cy="1224136"/>
            <a:chOff x="765411" y="872716"/>
            <a:chExt cx="7440827" cy="2952328"/>
          </a:xfrm>
        </p:grpSpPr>
        <p:sp>
          <p:nvSpPr>
            <p:cNvPr id="4" name="Скругленный прямоугольник 3"/>
            <p:cNvSpPr/>
            <p:nvPr/>
          </p:nvSpPr>
          <p:spPr>
            <a:xfrm>
              <a:off x="765411" y="872716"/>
              <a:ext cx="7440827" cy="2952328"/>
            </a:xfrm>
            <a:prstGeom prst="roundRect">
              <a:avLst/>
            </a:prstGeom>
            <a:solidFill>
              <a:srgbClr val="15C2FF">
                <a:alpha val="2470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1340951" y="1581276"/>
              <a:ext cx="6400236" cy="1104149"/>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ru-RU" sz="3600" b="1" cap="none" spc="0" dirty="0" smtClean="0">
                  <a:ln/>
                  <a:solidFill>
                    <a:schemeClr val="accent5">
                      <a:tint val="50000"/>
                      <a:satMod val="180000"/>
                    </a:schemeClr>
                  </a:solidFill>
                  <a:effectLst/>
                </a:rPr>
                <a:t>Путь</a:t>
              </a:r>
              <a:r>
                <a:rPr lang="ru-RU" sz="3600" b="1" dirty="0" smtClean="0">
                  <a:ln/>
                  <a:solidFill>
                    <a:schemeClr val="accent5">
                      <a:tint val="50000"/>
                      <a:satMod val="180000"/>
                    </a:schemeClr>
                  </a:solidFill>
                </a:rPr>
                <a:t> к звездам</a:t>
              </a:r>
              <a:endParaRPr lang="ru-RU" sz="3600" b="1" cap="none" spc="0" dirty="0">
                <a:ln/>
                <a:solidFill>
                  <a:schemeClr val="accent5">
                    <a:tint val="50000"/>
                    <a:satMod val="180000"/>
                  </a:schemeClr>
                </a:solidFill>
                <a:effectLst/>
              </a:endParaRPr>
            </a:p>
          </p:txBody>
        </p:sp>
      </p:grpSp>
    </p:spTree>
    <p:extLst>
      <p:ext uri="{BB962C8B-B14F-4D97-AF65-F5344CB8AC3E}">
        <p14:creationId xmlns:p14="http://schemas.microsoft.com/office/powerpoint/2010/main" val="304572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6" presetClass="emph" presetSubtype="0" fill="hold" nodeType="withEffect">
                                  <p:stCondLst>
                                    <p:cond delay="0"/>
                                  </p:stCondLst>
                                  <p:childTnLst>
                                    <p:animScale>
                                      <p:cBhvr>
                                        <p:cTn id="9" dur="2000" fill="hold"/>
                                        <p:tgtEl>
                                          <p:spTgt spid="7"/>
                                        </p:tgtEl>
                                      </p:cBhvr>
                                      <p:by x="150000" y="150000"/>
                                    </p:animScale>
                                  </p:childTnLst>
                                </p:cTn>
                              </p:par>
                              <p:par>
                                <p:cTn id="10" presetID="6" presetClass="emph" presetSubtype="0" fill="hold" nodeType="withEffect">
                                  <p:stCondLst>
                                    <p:cond delay="0"/>
                                  </p:stCondLst>
                                  <p:childTnLst>
                                    <p:animScale>
                                      <p:cBhvr>
                                        <p:cTn id="11" dur="5000" fill="hold"/>
                                        <p:tgtEl>
                                          <p:spTgt spid="2"/>
                                        </p:tgtEl>
                                      </p:cBhvr>
                                      <p:by x="150000" y="150000"/>
                                    </p:animScale>
                                  </p:childTnLst>
                                </p:cTn>
                              </p:par>
                              <p:par>
                                <p:cTn id="12" presetID="30" presetClass="emph" presetSubtype="0" fill="hold" nodeType="withEffect">
                                  <p:stCondLst>
                                    <p:cond delay="0"/>
                                  </p:stCondLst>
                                  <p:childTnLst>
                                    <p:animClr clrSpc="hsl" dir="cw">
                                      <p:cBhvr override="childStyle">
                                        <p:cTn id="13" dur="5000" fill="hold"/>
                                        <p:tgtEl>
                                          <p:spTgt spid="2"/>
                                        </p:tgtEl>
                                        <p:attrNameLst>
                                          <p:attrName>style.color</p:attrName>
                                        </p:attrNameLst>
                                      </p:cBhvr>
                                      <p:by>
                                        <p:hsl h="0" s="12549" l="25098"/>
                                      </p:by>
                                    </p:animClr>
                                    <p:animClr clrSpc="hsl" dir="cw">
                                      <p:cBhvr>
                                        <p:cTn id="14" dur="5000" fill="hold"/>
                                        <p:tgtEl>
                                          <p:spTgt spid="2"/>
                                        </p:tgtEl>
                                        <p:attrNameLst>
                                          <p:attrName>fillcolor</p:attrName>
                                        </p:attrNameLst>
                                      </p:cBhvr>
                                      <p:by>
                                        <p:hsl h="0" s="12549" l="25098"/>
                                      </p:by>
                                    </p:animClr>
                                    <p:animClr clrSpc="hsl" dir="cw">
                                      <p:cBhvr>
                                        <p:cTn id="15" dur="5000" fill="hold"/>
                                        <p:tgtEl>
                                          <p:spTgt spid="2"/>
                                        </p:tgtEl>
                                        <p:attrNameLst>
                                          <p:attrName>stroke.color</p:attrName>
                                        </p:attrNameLst>
                                      </p:cBhvr>
                                      <p:by>
                                        <p:hsl h="0" s="12549" l="25098"/>
                                      </p:by>
                                    </p:animClr>
                                    <p:set>
                                      <p:cBhvr>
                                        <p:cTn id="16" dur="5000" fill="hold"/>
                                        <p:tgtEl>
                                          <p:spTgt spid="2"/>
                                        </p:tgtEl>
                                        <p:attrNameLst>
                                          <p:attrName>fill.type</p:attrName>
                                        </p:attrNameLst>
                                      </p:cBhvr>
                                      <p:to>
                                        <p:strVal val="solid"/>
                                      </p:to>
                                    </p:set>
                                  </p:childTnLst>
                                </p:cTn>
                              </p:par>
                            </p:childTnLst>
                          </p:cTn>
                        </p:par>
                        <p:par>
                          <p:cTn id="17" fill="hold">
                            <p:stCondLst>
                              <p:cond delay="5000"/>
                            </p:stCondLst>
                            <p:childTnLst>
                              <p:par>
                                <p:cTn id="18" presetID="6" presetClass="emph" presetSubtype="0" fill="hold" nodeType="afterEffect">
                                  <p:stCondLst>
                                    <p:cond delay="0"/>
                                  </p:stCondLst>
                                  <p:childTnLst>
                                    <p:animScale>
                                      <p:cBhvr>
                                        <p:cTn id="19" dur="3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732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202630"/>
            <a:ext cx="8229600" cy="6394722"/>
          </a:xfrm>
          <a:gradFill>
            <a:gsLst>
              <a:gs pos="0">
                <a:schemeClr val="accent1">
                  <a:shade val="51000"/>
                  <a:satMod val="130000"/>
                  <a:alpha val="17000"/>
                </a:schemeClr>
              </a:gs>
              <a:gs pos="80000">
                <a:schemeClr val="accent1">
                  <a:shade val="93000"/>
                  <a:satMod val="130000"/>
                  <a:alpha val="51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a:normAutofit/>
          </a:bodyPr>
          <a:lstStyle/>
          <a:p>
            <a:r>
              <a:rPr lang="ru-RU" sz="3200" dirty="0" smtClean="0"/>
              <a:t>Если Вы хотите долететь до ближайшей галактики </a:t>
            </a:r>
            <a:br>
              <a:rPr lang="ru-RU" sz="3200" dirty="0" smtClean="0"/>
            </a:br>
            <a:r>
              <a:rPr lang="ru-RU" sz="3200" dirty="0" smtClean="0"/>
              <a:t>Андромеда за 1 год, то необходимо</a:t>
            </a:r>
            <a:br>
              <a:rPr lang="ru-RU" sz="3200" dirty="0" smtClean="0"/>
            </a:br>
            <a:r>
              <a:rPr lang="ru-RU" sz="3200" dirty="0" smtClean="0"/>
              <a:t>двигаться со скоростью в 2600000 раз большей скорости света, т.е.</a:t>
            </a:r>
            <a:br>
              <a:rPr lang="ru-RU" sz="3200" dirty="0" smtClean="0"/>
            </a:br>
            <a:r>
              <a:rPr lang="ru-RU" sz="3200" dirty="0" smtClean="0"/>
              <a:t>со скоростью</a:t>
            </a:r>
            <a:br>
              <a:rPr lang="ru-RU" sz="3200" dirty="0" smtClean="0"/>
            </a:br>
            <a:r>
              <a:rPr lang="en-US" sz="3200" dirty="0" smtClean="0"/>
              <a:t>v = 780</a:t>
            </a:r>
            <a:r>
              <a:rPr lang="ru-RU" sz="3200" dirty="0" smtClean="0"/>
              <a:t> </a:t>
            </a:r>
            <a:r>
              <a:rPr lang="en-US" sz="3200" dirty="0" smtClean="0"/>
              <a:t>000</a:t>
            </a:r>
            <a:r>
              <a:rPr lang="ru-RU" sz="3200" dirty="0" smtClean="0"/>
              <a:t> </a:t>
            </a:r>
            <a:r>
              <a:rPr lang="en-US" sz="3200" dirty="0" smtClean="0"/>
              <a:t>000</a:t>
            </a:r>
            <a:r>
              <a:rPr lang="ru-RU" sz="3200" dirty="0" smtClean="0"/>
              <a:t> </a:t>
            </a:r>
            <a:r>
              <a:rPr lang="en-US" sz="3200" dirty="0" smtClean="0"/>
              <a:t>000 </a:t>
            </a:r>
            <a:r>
              <a:rPr lang="ru-RU" sz="3200" dirty="0" smtClean="0"/>
              <a:t>км</a:t>
            </a:r>
            <a:r>
              <a:rPr lang="en-US" sz="3200" dirty="0" smtClean="0"/>
              <a:t>/</a:t>
            </a:r>
            <a:r>
              <a:rPr lang="ru-RU" sz="3200" dirty="0" smtClean="0"/>
              <a:t>с</a:t>
            </a:r>
            <a:r>
              <a:rPr lang="en-US" sz="3200" dirty="0" smtClean="0"/>
              <a:t>.</a:t>
            </a:r>
            <a:r>
              <a:rPr lang="en-US" sz="3200" dirty="0"/>
              <a:t/>
            </a:r>
            <a:br>
              <a:rPr lang="en-US" sz="3200" dirty="0"/>
            </a:br>
            <a:r>
              <a:rPr lang="ru-RU" sz="3600" dirty="0" smtClean="0"/>
              <a:t/>
            </a:r>
            <a:br>
              <a:rPr lang="ru-RU" sz="3600" dirty="0" smtClean="0"/>
            </a:br>
            <a:r>
              <a:rPr lang="ru-RU" sz="3600" dirty="0" smtClean="0"/>
              <a:t/>
            </a:r>
            <a:br>
              <a:rPr lang="ru-RU" sz="3600" dirty="0" smtClean="0"/>
            </a:br>
            <a:endParaRPr lang="en-GB" sz="3600" dirty="0"/>
          </a:p>
        </p:txBody>
      </p:sp>
      <p:sp>
        <p:nvSpPr>
          <p:cNvPr id="4" name="Скругленный прямоугольник 3"/>
          <p:cNvSpPr/>
          <p:nvPr/>
        </p:nvSpPr>
        <p:spPr>
          <a:xfrm>
            <a:off x="971600" y="4509120"/>
            <a:ext cx="7344816" cy="1800200"/>
          </a:xfrm>
          <a:prstGeom prst="roundRect">
            <a:avLst/>
          </a:prstGeom>
          <a:gradFill>
            <a:gsLst>
              <a:gs pos="0">
                <a:srgbClr val="002060"/>
              </a:gs>
              <a:gs pos="80000">
                <a:srgbClr val="0070C0"/>
              </a:gs>
              <a:gs pos="100000">
                <a:schemeClr val="accent1">
                  <a:shade val="94000"/>
                  <a:satMod val="135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prstClr val="white"/>
                </a:solidFill>
              </a:rPr>
              <a:t>Это означает, что до </a:t>
            </a:r>
            <a:r>
              <a:rPr lang="en-US" sz="3200" dirty="0">
                <a:solidFill>
                  <a:prstClr val="white"/>
                </a:solidFill>
                <a:latin typeface="Cambria Math"/>
                <a:ea typeface="Cambria Math"/>
              </a:rPr>
              <a:t>α-</a:t>
            </a:r>
            <a:r>
              <a:rPr lang="ru-RU" sz="3200" dirty="0">
                <a:solidFill>
                  <a:prstClr val="white"/>
                </a:solidFill>
                <a:latin typeface="Cambria Math"/>
                <a:ea typeface="Cambria Math"/>
              </a:rPr>
              <a:t>Центавра Вы должны долетать за 1 минуту</a:t>
            </a:r>
            <a:r>
              <a:rPr lang="ru-RU" sz="3600" dirty="0">
                <a:solidFill>
                  <a:prstClr val="white"/>
                </a:solidFill>
                <a:latin typeface="Cambria Math"/>
                <a:ea typeface="Cambria Math"/>
              </a:rPr>
              <a:t>.</a:t>
            </a:r>
            <a:r>
              <a:rPr lang="en-US" sz="3600" dirty="0">
                <a:solidFill>
                  <a:prstClr val="white"/>
                </a:solidFill>
              </a:rPr>
              <a:t/>
            </a:r>
            <a:br>
              <a:rPr lang="en-US" sz="3600" dirty="0">
                <a:solidFill>
                  <a:prstClr val="white"/>
                </a:solidFill>
              </a:rPr>
            </a:br>
            <a:endParaRPr lang="ru-RU" dirty="0"/>
          </a:p>
        </p:txBody>
      </p:sp>
    </p:spTree>
    <p:extLst>
      <p:ext uri="{BB962C8B-B14F-4D97-AF65-F5344CB8AC3E}">
        <p14:creationId xmlns:p14="http://schemas.microsoft.com/office/powerpoint/2010/main" val="118822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3000" fill="remove" grpId="1"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76503">
            <a:off x="1223194" y="56471"/>
            <a:ext cx="4201112" cy="683037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98" y="-19298"/>
            <a:ext cx="9177371" cy="6883028"/>
          </a:xfrm>
          <a:prstGeom prst="rect">
            <a:avLst/>
          </a:prstGeom>
        </p:spPr>
      </p:pic>
      <p:sp>
        <p:nvSpPr>
          <p:cNvPr id="7" name="Скругленный прямоугольник 6"/>
          <p:cNvSpPr/>
          <p:nvPr/>
        </p:nvSpPr>
        <p:spPr>
          <a:xfrm>
            <a:off x="4387673" y="3717032"/>
            <a:ext cx="4699466" cy="1512168"/>
          </a:xfrm>
          <a:prstGeom prst="roundRect">
            <a:avLst/>
          </a:prstGeom>
          <a:solidFill>
            <a:schemeClr val="accent1">
              <a:alpha val="20000"/>
            </a:schemeClr>
          </a:solidFill>
          <a:ln>
            <a:solidFill>
              <a:schemeClr val="accent1">
                <a:lumMod val="60000"/>
                <a:lumOff val="40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Звездолеты</a:t>
            </a:r>
            <a:endParaRPr lang="ru-RU" sz="4400" dirty="0"/>
          </a:p>
        </p:txBody>
      </p:sp>
    </p:spTree>
    <p:extLst>
      <p:ext uri="{BB962C8B-B14F-4D97-AF65-F5344CB8AC3E}">
        <p14:creationId xmlns:p14="http://schemas.microsoft.com/office/powerpoint/2010/main" val="133211705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70000" fill="hold" nodeType="clickEffect">
                                  <p:stCondLst>
                                    <p:cond delay="0"/>
                                  </p:stCondLst>
                                  <p:childTnLst>
                                    <p:animMotion origin="layout" path="M -1.66667E-6 1.31853E-6 L 0.67986 -0.75133 " pathEditMode="relative" rAng="0" ptsTypes="AA">
                                      <p:cBhvr>
                                        <p:cTn id="6" dur="1000" fill="hold"/>
                                        <p:tgtEl>
                                          <p:spTgt spid="5"/>
                                        </p:tgtEl>
                                        <p:attrNameLst>
                                          <p:attrName>ppt_x</p:attrName>
                                          <p:attrName>ppt_y</p:attrName>
                                        </p:attrNameLst>
                                      </p:cBhvr>
                                      <p:rCtr x="33993" y="-37567"/>
                                    </p:animMotion>
                                  </p:childTnLst>
                                </p:cTn>
                              </p:par>
                              <p:par>
                                <p:cTn id="7" presetID="6" presetClass="emph" presetSubtype="0" accel="60000" fill="hold" nodeType="withEffect">
                                  <p:stCondLst>
                                    <p:cond delay="0"/>
                                  </p:stCondLst>
                                  <p:childTnLst>
                                    <p:animScale>
                                      <p:cBhvr>
                                        <p:cTn id="8" dur="1000" fill="hold"/>
                                        <p:tgtEl>
                                          <p:spTgt spid="5"/>
                                        </p:tgtEl>
                                      </p:cBhvr>
                                      <p:by x="10000" y="10000"/>
                                    </p:animScale>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500"/>
                            </p:stCondLst>
                            <p:childTnLst>
                              <p:par>
                                <p:cTn id="14" presetID="6" presetClass="emph" presetSubtype="0" fill="hold" nodeType="afterEffect">
                                  <p:stCondLst>
                                    <p:cond delay="0"/>
                                  </p:stCondLst>
                                  <p:childTnLst>
                                    <p:animScale>
                                      <p:cBhvr>
                                        <p:cTn id="15" dur="3000" fill="hold"/>
                                        <p:tgtEl>
                                          <p:spTgt spid="6"/>
                                        </p:tgtEl>
                                      </p:cBhvr>
                                      <p:by x="150000" y="150000"/>
                                    </p:animScale>
                                  </p:childTnLst>
                                </p:cTn>
                              </p:par>
                            </p:childTnLst>
                          </p:cTn>
                        </p:par>
                        <p:par>
                          <p:cTn id="16" fill="hold">
                            <p:stCondLst>
                              <p:cond delay="4500"/>
                            </p:stCondLst>
                            <p:childTnLst>
                              <p:par>
                                <p:cTn id="17" presetID="6" presetClass="emph" presetSubtype="0" fill="hold" nodeType="afterEffect">
                                  <p:stCondLst>
                                    <p:cond delay="0"/>
                                  </p:stCondLst>
                                  <p:childTnLst>
                                    <p:animScale>
                                      <p:cBhvr>
                                        <p:cTn id="18" dur="3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6" y="1633196"/>
            <a:ext cx="5157076" cy="5157076"/>
          </a:xfrm>
          <a:prstGeom prst="rect">
            <a:avLst/>
          </a:prstGeom>
        </p:spPr>
      </p:pic>
      <p:sp>
        <p:nvSpPr>
          <p:cNvPr id="3" name="Прямоугольник 2"/>
          <p:cNvSpPr/>
          <p:nvPr/>
        </p:nvSpPr>
        <p:spPr>
          <a:xfrm>
            <a:off x="5965352" y="278480"/>
            <a:ext cx="2993127" cy="830997"/>
          </a:xfrm>
          <a:prstGeom prst="rect">
            <a:avLst/>
          </a:prstGeom>
        </p:spPr>
        <p:txBody>
          <a:bodyPr wrap="none">
            <a:spAutoFit/>
          </a:bodyPr>
          <a:lstStyle/>
          <a:p>
            <a:r>
              <a:rPr lang="ru-RU" sz="2400" b="1" dirty="0" smtClean="0">
                <a:solidFill>
                  <a:schemeClr val="bg1"/>
                </a:solidFill>
              </a:rPr>
              <a:t>Фотонный звездолет</a:t>
            </a:r>
            <a:endParaRPr lang="en-US" sz="2400" b="1" dirty="0" smtClean="0">
              <a:solidFill>
                <a:schemeClr val="bg1"/>
              </a:solidFill>
            </a:endParaRPr>
          </a:p>
          <a:p>
            <a:r>
              <a:rPr lang="ru-RU" sz="2400" b="1" dirty="0" smtClean="0">
                <a:solidFill>
                  <a:schemeClr val="bg1"/>
                </a:solidFill>
              </a:rPr>
              <a:t>Основные элементы</a:t>
            </a:r>
          </a:p>
        </p:txBody>
      </p:sp>
      <p:sp>
        <p:nvSpPr>
          <p:cNvPr id="32" name="Скругленный прямоугольник 31"/>
          <p:cNvSpPr/>
          <p:nvPr/>
        </p:nvSpPr>
        <p:spPr>
          <a:xfrm>
            <a:off x="3333666" y="6215635"/>
            <a:ext cx="1368152" cy="457200"/>
          </a:xfrm>
          <a:prstGeom prst="roundRect">
            <a:avLst/>
          </a:prstGeom>
          <a:gradFill flip="none" rotWithShape="1">
            <a:gsLst>
              <a:gs pos="0">
                <a:schemeClr val="bg1"/>
              </a:gs>
              <a:gs pos="66000">
                <a:schemeClr val="tx2">
                  <a:lumMod val="40000"/>
                  <a:lumOff val="60000"/>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2060"/>
                </a:solidFill>
                <a:effectLst>
                  <a:outerShdw blurRad="38100" dist="38100" dir="2700000" algn="tl">
                    <a:srgbClr val="000000">
                      <a:alpha val="43137"/>
                    </a:srgbClr>
                  </a:outerShdw>
                </a:effectLst>
              </a:rPr>
              <a:t>Зеркало</a:t>
            </a:r>
            <a:endParaRPr lang="ru-RU" sz="2000" dirty="0">
              <a:solidFill>
                <a:srgbClr val="002060"/>
              </a:solidFill>
              <a:effectLst>
                <a:outerShdw blurRad="38100" dist="38100" dir="2700000" algn="tl">
                  <a:srgbClr val="000000">
                    <a:alpha val="43137"/>
                  </a:srgbClr>
                </a:outerShdw>
              </a:effectLst>
            </a:endParaRPr>
          </a:p>
        </p:txBody>
      </p:sp>
      <p:sp>
        <p:nvSpPr>
          <p:cNvPr id="34" name="Скругленный прямоугольник 33"/>
          <p:cNvSpPr/>
          <p:nvPr/>
        </p:nvSpPr>
        <p:spPr>
          <a:xfrm>
            <a:off x="1896703" y="3100189"/>
            <a:ext cx="1368152" cy="722622"/>
          </a:xfrm>
          <a:prstGeom prst="roundRect">
            <a:avLst/>
          </a:prstGeom>
          <a:gradFill flip="none" rotWithShape="1">
            <a:gsLst>
              <a:gs pos="0">
                <a:schemeClr val="bg1"/>
              </a:gs>
              <a:gs pos="66000">
                <a:schemeClr val="tx2">
                  <a:lumMod val="40000"/>
                  <a:lumOff val="60000"/>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2060"/>
                </a:solidFill>
                <a:effectLst>
                  <a:outerShdw blurRad="38100" dist="38100" dir="2700000" algn="tl">
                    <a:srgbClr val="000000">
                      <a:alpha val="43137"/>
                    </a:srgbClr>
                  </a:outerShdw>
                </a:effectLst>
              </a:rPr>
              <a:t>Жилые отсеки </a:t>
            </a:r>
            <a:endParaRPr lang="ru-RU" sz="2000" dirty="0">
              <a:solidFill>
                <a:srgbClr val="002060"/>
              </a:solidFill>
              <a:effectLst>
                <a:outerShdw blurRad="38100" dist="38100" dir="2700000" algn="tl">
                  <a:srgbClr val="000000">
                    <a:alpha val="43137"/>
                  </a:srgbClr>
                </a:outerShdw>
              </a:effectLst>
            </a:endParaRPr>
          </a:p>
        </p:txBody>
      </p:sp>
      <p:sp>
        <p:nvSpPr>
          <p:cNvPr id="35" name="Скругленный прямоугольник 34"/>
          <p:cNvSpPr/>
          <p:nvPr/>
        </p:nvSpPr>
        <p:spPr>
          <a:xfrm>
            <a:off x="276790" y="1720243"/>
            <a:ext cx="1654421" cy="722622"/>
          </a:xfrm>
          <a:prstGeom prst="roundRect">
            <a:avLst/>
          </a:prstGeom>
          <a:gradFill flip="none" rotWithShape="1">
            <a:gsLst>
              <a:gs pos="0">
                <a:schemeClr val="bg1"/>
              </a:gs>
              <a:gs pos="66000">
                <a:schemeClr val="tx2">
                  <a:lumMod val="40000"/>
                  <a:lumOff val="60000"/>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2060"/>
                </a:solidFill>
                <a:effectLst>
                  <a:outerShdw blurRad="38100" dist="38100" dir="2700000" algn="tl">
                    <a:srgbClr val="000000">
                      <a:alpha val="43137"/>
                    </a:srgbClr>
                  </a:outerShdw>
                </a:effectLst>
              </a:rPr>
              <a:t>Центр </a:t>
            </a:r>
          </a:p>
          <a:p>
            <a:pPr algn="ctr"/>
            <a:r>
              <a:rPr lang="ru-RU" sz="2000" dirty="0" smtClean="0">
                <a:solidFill>
                  <a:srgbClr val="002060"/>
                </a:solidFill>
                <a:effectLst>
                  <a:outerShdw blurRad="38100" dist="38100" dir="2700000" algn="tl">
                    <a:srgbClr val="000000">
                      <a:alpha val="43137"/>
                    </a:srgbClr>
                  </a:outerShdw>
                </a:effectLst>
              </a:rPr>
              <a:t>управления</a:t>
            </a:r>
            <a:endParaRPr lang="ru-RU" sz="2000" dirty="0">
              <a:solidFill>
                <a:srgbClr val="002060"/>
              </a:solidFill>
              <a:effectLst>
                <a:outerShdw blurRad="38100" dist="38100" dir="2700000" algn="tl">
                  <a:srgbClr val="000000">
                    <a:alpha val="43137"/>
                  </a:srgbClr>
                </a:outerShdw>
              </a:effectLst>
            </a:endParaRPr>
          </a:p>
        </p:txBody>
      </p:sp>
      <p:grpSp>
        <p:nvGrpSpPr>
          <p:cNvPr id="36" name="Группа 35"/>
          <p:cNvGrpSpPr/>
          <p:nvPr/>
        </p:nvGrpSpPr>
        <p:grpSpPr>
          <a:xfrm>
            <a:off x="1403648" y="980728"/>
            <a:ext cx="6188703" cy="4941734"/>
            <a:chOff x="1741944" y="1000574"/>
            <a:chExt cx="6188703" cy="4941734"/>
          </a:xfrm>
        </p:grpSpPr>
        <p:grpSp>
          <p:nvGrpSpPr>
            <p:cNvPr id="18" name="Группа 17"/>
            <p:cNvGrpSpPr/>
            <p:nvPr/>
          </p:nvGrpSpPr>
          <p:grpSpPr>
            <a:xfrm>
              <a:off x="1741944" y="1000574"/>
              <a:ext cx="6188703" cy="4941734"/>
              <a:chOff x="1741944" y="1000574"/>
              <a:chExt cx="6188703" cy="4941734"/>
            </a:xfrm>
          </p:grpSpPr>
          <p:grpSp>
            <p:nvGrpSpPr>
              <p:cNvPr id="14" name="Группа 13"/>
              <p:cNvGrpSpPr/>
              <p:nvPr/>
            </p:nvGrpSpPr>
            <p:grpSpPr>
              <a:xfrm rot="18411246">
                <a:off x="2801223" y="-58705"/>
                <a:ext cx="3672171" cy="5790730"/>
                <a:chOff x="863134" y="14243"/>
                <a:chExt cx="3672171" cy="5804621"/>
              </a:xfrm>
            </p:grpSpPr>
            <p:sp>
              <p:nvSpPr>
                <p:cNvPr id="10" name="Цилиндр 9"/>
                <p:cNvSpPr/>
                <p:nvPr/>
              </p:nvSpPr>
              <p:spPr>
                <a:xfrm>
                  <a:off x="2604815" y="1628800"/>
                  <a:ext cx="186332" cy="1792216"/>
                </a:xfrm>
                <a:prstGeom prst="can">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рапеция 8"/>
                <p:cNvSpPr/>
                <p:nvPr/>
              </p:nvSpPr>
              <p:spPr>
                <a:xfrm>
                  <a:off x="2240782" y="3924898"/>
                  <a:ext cx="914400" cy="1216152"/>
                </a:xfrm>
                <a:prstGeom prst="trapezoid">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p:cNvGrpSpPr/>
                <p:nvPr/>
              </p:nvGrpSpPr>
              <p:grpSpPr>
                <a:xfrm>
                  <a:off x="863134" y="5129900"/>
                  <a:ext cx="3672171" cy="688964"/>
                  <a:chOff x="827821" y="5474383"/>
                  <a:chExt cx="3672171" cy="688964"/>
                </a:xfrm>
              </p:grpSpPr>
              <p:sp>
                <p:nvSpPr>
                  <p:cNvPr id="5" name="Месяц 4"/>
                  <p:cNvSpPr/>
                  <p:nvPr/>
                </p:nvSpPr>
                <p:spPr>
                  <a:xfrm rot="5400000">
                    <a:off x="2435307" y="3866897"/>
                    <a:ext cx="457200" cy="3672171"/>
                  </a:xfrm>
                  <a:prstGeom prst="moon">
                    <a:avLst/>
                  </a:prstGeom>
                  <a:gradFill flip="none" rotWithShape="1">
                    <a:gsLst>
                      <a:gs pos="0">
                        <a:schemeClr val="bg2">
                          <a:lumMod val="25000"/>
                        </a:schemeClr>
                      </a:gs>
                      <a:gs pos="66000">
                        <a:schemeClr val="bg1">
                          <a:lumMod val="7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863134" y="5734476"/>
                    <a:ext cx="3599071" cy="428871"/>
                  </a:xfrm>
                  <a:prstGeom prst="ellipse">
                    <a:avLst/>
                  </a:prstGeom>
                  <a:gradFill>
                    <a:gsLst>
                      <a:gs pos="0">
                        <a:schemeClr val="bg1"/>
                      </a:gs>
                      <a:gs pos="66000">
                        <a:schemeClr val="tx2">
                          <a:lumMod val="40000"/>
                          <a:lumOff val="60000"/>
                        </a:schemeClr>
                      </a:gs>
                      <a:gs pos="100000">
                        <a:schemeClr val="bg1"/>
                      </a:gs>
                    </a:gsLst>
                    <a:lin ang="10800000" scaled="1"/>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Равнобедренный треугольник 12"/>
                <p:cNvSpPr/>
                <p:nvPr/>
              </p:nvSpPr>
              <p:spPr>
                <a:xfrm>
                  <a:off x="2614138" y="14243"/>
                  <a:ext cx="150605" cy="1338775"/>
                </a:xfrm>
                <a:prstGeom prst="triangle">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Хорда 10"/>
                <p:cNvSpPr/>
                <p:nvPr/>
              </p:nvSpPr>
              <p:spPr>
                <a:xfrm rot="6765718">
                  <a:off x="2240782" y="3282253"/>
                  <a:ext cx="914400" cy="914400"/>
                </a:xfrm>
                <a:prstGeom prst="chord">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2375184" y="1098320"/>
                  <a:ext cx="648072" cy="632805"/>
                </a:xfrm>
                <a:prstGeom prst="ellipse">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Блок-схема: задержка 16"/>
              <p:cNvSpPr/>
              <p:nvPr/>
            </p:nvSpPr>
            <p:spPr>
              <a:xfrm rot="2220315">
                <a:off x="5916067" y="5306617"/>
                <a:ext cx="214730" cy="195209"/>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Блок-схема: задержка 18"/>
              <p:cNvSpPr/>
              <p:nvPr/>
            </p:nvSpPr>
            <p:spPr>
              <a:xfrm rot="2220315">
                <a:off x="6283483" y="4707541"/>
                <a:ext cx="259823" cy="23620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Блок-схема: задержка 19"/>
              <p:cNvSpPr/>
              <p:nvPr/>
            </p:nvSpPr>
            <p:spPr>
              <a:xfrm rot="2220315">
                <a:off x="6715531" y="4131477"/>
                <a:ext cx="259823" cy="23620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Блок-схема: задержка 20"/>
              <p:cNvSpPr/>
              <p:nvPr/>
            </p:nvSpPr>
            <p:spPr>
              <a:xfrm rot="2220315">
                <a:off x="7170125" y="3616013"/>
                <a:ext cx="214730" cy="21473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Блок-схема: задержка 21"/>
              <p:cNvSpPr/>
              <p:nvPr/>
            </p:nvSpPr>
            <p:spPr>
              <a:xfrm rot="2220315">
                <a:off x="7539926" y="3194804"/>
                <a:ext cx="195209" cy="17746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Блок-схема: задержка 22"/>
              <p:cNvSpPr/>
              <p:nvPr/>
            </p:nvSpPr>
            <p:spPr>
              <a:xfrm rot="2220315">
                <a:off x="7797316" y="3004962"/>
                <a:ext cx="133331" cy="12121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Блок-схема: задержка 23"/>
              <p:cNvSpPr/>
              <p:nvPr/>
            </p:nvSpPr>
            <p:spPr>
              <a:xfrm rot="2220315">
                <a:off x="7759402" y="3251413"/>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Блок-схема: задержка 24"/>
              <p:cNvSpPr/>
              <p:nvPr/>
            </p:nvSpPr>
            <p:spPr>
              <a:xfrm rot="2220315">
                <a:off x="7543378" y="3665793"/>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Блок-схема: задержка 25"/>
              <p:cNvSpPr/>
              <p:nvPr/>
            </p:nvSpPr>
            <p:spPr>
              <a:xfrm rot="2220315">
                <a:off x="7183338" y="4169849"/>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Блок-схема: задержка 26"/>
              <p:cNvSpPr/>
              <p:nvPr/>
            </p:nvSpPr>
            <p:spPr>
              <a:xfrm rot="2220315">
                <a:off x="6819023" y="4673905"/>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Блок-схема: задержка 27"/>
              <p:cNvSpPr/>
              <p:nvPr/>
            </p:nvSpPr>
            <p:spPr>
              <a:xfrm rot="2220315">
                <a:off x="6391250" y="5199995"/>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Блок-схема: задержка 28"/>
              <p:cNvSpPr/>
              <p:nvPr/>
            </p:nvSpPr>
            <p:spPr>
              <a:xfrm rot="2220315">
                <a:off x="6023864" y="5602763"/>
                <a:ext cx="124883" cy="114666"/>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Блок-схема: задержка 29"/>
              <p:cNvSpPr/>
              <p:nvPr/>
            </p:nvSpPr>
            <p:spPr>
              <a:xfrm rot="2220315">
                <a:off x="5693220" y="5821098"/>
                <a:ext cx="133331" cy="12121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Месяц 30"/>
            <p:cNvSpPr/>
            <p:nvPr/>
          </p:nvSpPr>
          <p:spPr>
            <a:xfrm rot="13134478">
              <a:off x="5365294" y="3048736"/>
              <a:ext cx="174674" cy="831273"/>
            </a:xfrm>
            <a:prstGeom prst="moon">
              <a:avLst>
                <a:gd name="adj" fmla="val 86738"/>
              </a:avLst>
            </a:prstGeom>
            <a:gradFill>
              <a:gsLst>
                <a:gs pos="0">
                  <a:schemeClr val="bg1"/>
                </a:gs>
                <a:gs pos="66000">
                  <a:schemeClr val="tx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Месяц 32"/>
            <p:cNvSpPr/>
            <p:nvPr/>
          </p:nvSpPr>
          <p:spPr>
            <a:xfrm rot="2343984">
              <a:off x="3313739" y="1597212"/>
              <a:ext cx="179063" cy="640779"/>
            </a:xfrm>
            <a:prstGeom prst="moon">
              <a:avLst/>
            </a:prstGeom>
            <a:gradFill>
              <a:gsLst>
                <a:gs pos="0">
                  <a:schemeClr val="bg1"/>
                </a:gs>
                <a:gs pos="66000">
                  <a:schemeClr val="tx2">
                    <a:lumMod val="60000"/>
                    <a:lumOff val="40000"/>
                  </a:schemeClr>
                </a:gs>
                <a:gs pos="100000">
                  <a:schemeClr val="bg1"/>
                </a:gs>
              </a:gsLst>
              <a:lin ang="270000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Скругленный прямоугольник 36"/>
          <p:cNvSpPr/>
          <p:nvPr/>
        </p:nvSpPr>
        <p:spPr>
          <a:xfrm>
            <a:off x="5431821" y="1948144"/>
            <a:ext cx="1368152" cy="505959"/>
          </a:xfrm>
          <a:prstGeom prst="roundRect">
            <a:avLst/>
          </a:prstGeom>
          <a:gradFill flip="none" rotWithShape="1">
            <a:gsLst>
              <a:gs pos="0">
                <a:schemeClr val="bg1"/>
              </a:gs>
              <a:gs pos="66000">
                <a:schemeClr val="tx2">
                  <a:lumMod val="40000"/>
                  <a:lumOff val="60000"/>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2060"/>
                </a:solidFill>
                <a:effectLst>
                  <a:outerShdw blurRad="38100" dist="38100" dir="2700000" algn="tl">
                    <a:srgbClr val="000000">
                      <a:alpha val="43137"/>
                    </a:srgbClr>
                  </a:outerShdw>
                </a:effectLst>
              </a:rPr>
              <a:t>Топливо</a:t>
            </a:r>
            <a:endParaRPr lang="ru-RU" sz="2000" dirty="0">
              <a:solidFill>
                <a:srgbClr val="002060"/>
              </a:solidFill>
              <a:effectLst>
                <a:outerShdw blurRad="38100" dist="38100" dir="2700000" algn="tl">
                  <a:srgbClr val="000000">
                    <a:alpha val="43137"/>
                  </a:srgbClr>
                </a:outerShdw>
              </a:effectLst>
            </a:endParaRPr>
          </a:p>
        </p:txBody>
      </p:sp>
      <p:sp>
        <p:nvSpPr>
          <p:cNvPr id="39" name="Скругленный прямоугольник 38"/>
          <p:cNvSpPr/>
          <p:nvPr/>
        </p:nvSpPr>
        <p:spPr>
          <a:xfrm>
            <a:off x="7127128" y="1449480"/>
            <a:ext cx="1872208" cy="937443"/>
          </a:xfrm>
          <a:prstGeom prst="roundRect">
            <a:avLst/>
          </a:prstGeom>
          <a:gradFill flip="none" rotWithShape="1">
            <a:gsLst>
              <a:gs pos="0">
                <a:schemeClr val="bg1"/>
              </a:gs>
              <a:gs pos="66000">
                <a:schemeClr val="tx2">
                  <a:lumMod val="40000"/>
                  <a:lumOff val="60000"/>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2060"/>
                </a:solidFill>
                <a:effectLst>
                  <a:outerShdw blurRad="38100" dist="38100" dir="2700000" algn="tl">
                    <a:srgbClr val="000000">
                      <a:alpha val="43137"/>
                    </a:srgbClr>
                  </a:outerShdw>
                </a:effectLst>
              </a:rPr>
              <a:t>Маневровые двигатели</a:t>
            </a:r>
            <a:endParaRPr lang="ru-RU" sz="2000" dirty="0">
              <a:solidFill>
                <a:srgbClr val="002060"/>
              </a:solidFill>
              <a:effectLst>
                <a:outerShdw blurRad="38100" dist="38100" dir="2700000" algn="tl">
                  <a:srgbClr val="000000">
                    <a:alpha val="43137"/>
                  </a:srgbClr>
                </a:outerShdw>
              </a:effectLst>
            </a:endParaRPr>
          </a:p>
        </p:txBody>
      </p:sp>
      <p:sp>
        <p:nvSpPr>
          <p:cNvPr id="38" name="Трапеция 37"/>
          <p:cNvSpPr/>
          <p:nvPr/>
        </p:nvSpPr>
        <p:spPr>
          <a:xfrm rot="7626118">
            <a:off x="6921468" y="3749258"/>
            <a:ext cx="2362520" cy="3913237"/>
          </a:xfrm>
          <a:prstGeom prst="trapezoid">
            <a:avLst/>
          </a:prstGeom>
          <a:gradFill>
            <a:gsLst>
              <a:gs pos="0">
                <a:schemeClr val="bg1"/>
              </a:gs>
              <a:gs pos="66000">
                <a:srgbClr val="FFFF00"/>
              </a:gs>
              <a:gs pos="100000">
                <a:schemeClr val="bg1"/>
              </a:gs>
            </a:gsLst>
            <a:lin ang="2700000" scaled="1"/>
          </a:gradFill>
          <a:ln>
            <a:noFill/>
          </a:ln>
          <a:effectLst>
            <a:glow rad="1003300">
              <a:srgbClr val="FFFF00">
                <a:alpha val="40000"/>
              </a:srgb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rot="18314115">
            <a:off x="6108427" y="4200780"/>
            <a:ext cx="393464" cy="232841"/>
          </a:xfrm>
          <a:prstGeom prst="ellipse">
            <a:avLst/>
          </a:prstGeom>
          <a:gradFill>
            <a:gsLst>
              <a:gs pos="0">
                <a:schemeClr val="bg1"/>
              </a:gs>
              <a:gs pos="66000">
                <a:srgbClr val="BFF8F9"/>
              </a:gs>
              <a:gs pos="100000">
                <a:schemeClr val="bg1"/>
              </a:gs>
            </a:gsLst>
            <a:lin ang="2700000" scaled="1"/>
          </a:gradFill>
          <a:ln>
            <a:noFill/>
          </a:ln>
          <a:effectLst>
            <a:glow rad="368300">
              <a:schemeClr val="accent5">
                <a:satMod val="175000"/>
                <a:alpha val="40000"/>
              </a:schemeClr>
            </a:glo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Стрелка вниз 40"/>
          <p:cNvSpPr/>
          <p:nvPr/>
        </p:nvSpPr>
        <p:spPr>
          <a:xfrm rot="15697228">
            <a:off x="2262078" y="1622461"/>
            <a:ext cx="205532" cy="808603"/>
          </a:xfrm>
          <a:prstGeom prst="downArrow">
            <a:avLst/>
          </a:prstGeom>
          <a:gradFill>
            <a:gsLst>
              <a:gs pos="0">
                <a:schemeClr val="bg1"/>
              </a:gs>
              <a:gs pos="66000">
                <a:srgbClr val="BFF8F9"/>
              </a:gs>
              <a:gs pos="100000">
                <a:schemeClr val="bg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Стрелка вниз 42"/>
          <p:cNvSpPr/>
          <p:nvPr/>
        </p:nvSpPr>
        <p:spPr>
          <a:xfrm rot="14389115">
            <a:off x="4620803" y="5324804"/>
            <a:ext cx="203555" cy="1032632"/>
          </a:xfrm>
          <a:prstGeom prst="downArrow">
            <a:avLst/>
          </a:prstGeom>
          <a:gradFill>
            <a:gsLst>
              <a:gs pos="0">
                <a:schemeClr val="bg1"/>
              </a:gs>
              <a:gs pos="66000">
                <a:srgbClr val="BFF8F9"/>
              </a:gs>
              <a:gs pos="100000">
                <a:schemeClr val="bg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Стрелка вниз 43"/>
          <p:cNvSpPr/>
          <p:nvPr/>
        </p:nvSpPr>
        <p:spPr>
          <a:xfrm rot="3295972">
            <a:off x="5607240" y="2373500"/>
            <a:ext cx="201912" cy="775832"/>
          </a:xfrm>
          <a:prstGeom prst="downArrow">
            <a:avLst/>
          </a:prstGeom>
          <a:gradFill>
            <a:gsLst>
              <a:gs pos="0">
                <a:schemeClr val="bg1"/>
              </a:gs>
              <a:gs pos="66000">
                <a:srgbClr val="BFF8F9"/>
              </a:gs>
              <a:gs pos="100000">
                <a:schemeClr val="bg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трелка вниз 44"/>
          <p:cNvSpPr/>
          <p:nvPr/>
        </p:nvSpPr>
        <p:spPr>
          <a:xfrm rot="12434465">
            <a:off x="2709488" y="2230733"/>
            <a:ext cx="206379" cy="808603"/>
          </a:xfrm>
          <a:prstGeom prst="downArrow">
            <a:avLst/>
          </a:prstGeom>
          <a:gradFill>
            <a:gsLst>
              <a:gs pos="0">
                <a:schemeClr val="bg1"/>
              </a:gs>
              <a:gs pos="66000">
                <a:srgbClr val="BFF8F9"/>
              </a:gs>
              <a:gs pos="100000">
                <a:schemeClr val="bg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Стрелка вниз 45"/>
          <p:cNvSpPr/>
          <p:nvPr/>
        </p:nvSpPr>
        <p:spPr>
          <a:xfrm rot="2458631">
            <a:off x="7747125" y="2319858"/>
            <a:ext cx="201380" cy="775832"/>
          </a:xfrm>
          <a:prstGeom prst="downArrow">
            <a:avLst/>
          </a:prstGeom>
          <a:gradFill>
            <a:gsLst>
              <a:gs pos="0">
                <a:schemeClr val="bg1"/>
              </a:gs>
              <a:gs pos="66000">
                <a:srgbClr val="BFF8F9"/>
              </a:gs>
              <a:gs pos="100000">
                <a:schemeClr val="bg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568733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44"/>
                                        </p:tgtEl>
                                      </p:cBhvr>
                                    </p:animEffect>
                                    <p:set>
                                      <p:cBhvr>
                                        <p:cTn id="52" dur="1" fill="hold">
                                          <p:stCondLst>
                                            <p:cond delay="499"/>
                                          </p:stCondLst>
                                        </p:cTn>
                                        <p:tgtEl>
                                          <p:spTgt spid="4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45"/>
                                        </p:tgtEl>
                                      </p:cBhvr>
                                    </p:animEffect>
                                    <p:set>
                                      <p:cBhvr>
                                        <p:cTn id="67" dur="1" fill="hold">
                                          <p:stCondLst>
                                            <p:cond delay="499"/>
                                          </p:stCondLst>
                                        </p:cTn>
                                        <p:tgtEl>
                                          <p:spTgt spid="4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46"/>
                                        </p:tgtEl>
                                      </p:cBhvr>
                                    </p:animEffect>
                                    <p:set>
                                      <p:cBhvr>
                                        <p:cTn id="82" dur="1" fill="hold">
                                          <p:stCondLst>
                                            <p:cond delay="499"/>
                                          </p:stCondLst>
                                        </p:cTn>
                                        <p:tgtEl>
                                          <p:spTgt spid="4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2"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repeatCount="indefinite" fill="hold" grpId="0" nodeType="clickEffect">
                                  <p:stCondLst>
                                    <p:cond delay="0"/>
                                  </p:stCondLst>
                                  <p:endCondLst>
                                    <p:cond evt="onNext" delay="0">
                                      <p:tgtEl>
                                        <p:sldTgt/>
                                      </p:tgtEl>
                                    </p:cond>
                                  </p:end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par>
                          <p:cTn id="93" fill="hold">
                            <p:stCondLst>
                              <p:cond delay="500"/>
                            </p:stCondLst>
                            <p:childTnLst>
                              <p:par>
                                <p:cTn id="94"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95" dur="250" autoRev="1" fill="remove"/>
                                        <p:tgtEl>
                                          <p:spTgt spid="38"/>
                                        </p:tgtEl>
                                        <p:attrNameLst>
                                          <p:attrName>style.color</p:attrName>
                                        </p:attrNameLst>
                                      </p:cBhvr>
                                      <p:to>
                                        <a:schemeClr val="bg1"/>
                                      </p:to>
                                    </p:animClr>
                                    <p:animClr clrSpc="rgb" dir="cw">
                                      <p:cBhvr>
                                        <p:cTn id="96" dur="250" autoRev="1" fill="remove"/>
                                        <p:tgtEl>
                                          <p:spTgt spid="38"/>
                                        </p:tgtEl>
                                        <p:attrNameLst>
                                          <p:attrName>fillcolor</p:attrName>
                                        </p:attrNameLst>
                                      </p:cBhvr>
                                      <p:to>
                                        <a:schemeClr val="bg1"/>
                                      </p:to>
                                    </p:animClr>
                                    <p:set>
                                      <p:cBhvr>
                                        <p:cTn id="97" dur="250" autoRev="1" fill="remove"/>
                                        <p:tgtEl>
                                          <p:spTgt spid="38"/>
                                        </p:tgtEl>
                                        <p:attrNameLst>
                                          <p:attrName>fill.type</p:attrName>
                                        </p:attrNameLst>
                                      </p:cBhvr>
                                      <p:to>
                                        <p:strVal val="solid"/>
                                      </p:to>
                                    </p:set>
                                    <p:set>
                                      <p:cBhvr>
                                        <p:cTn id="98" dur="250" autoRev="1" fill="remove"/>
                                        <p:tgtEl>
                                          <p:spTgt spid="38"/>
                                        </p:tgtEl>
                                        <p:attrNameLst>
                                          <p:attrName>fill.on</p:attrName>
                                        </p:attrNameLst>
                                      </p:cBhvr>
                                      <p:to>
                                        <p:strVal val="true"/>
                                      </p:to>
                                    </p:set>
                                  </p:childTnLst>
                                </p:cTn>
                              </p:par>
                              <p:par>
                                <p:cTn id="99" presetID="6" presetClass="emph" presetSubtype="0" repeatCount="indefinite" fill="hold" grpId="0" nodeType="withEffect">
                                  <p:stCondLst>
                                    <p:cond delay="0"/>
                                  </p:stCondLst>
                                  <p:endCondLst>
                                    <p:cond evt="onNext" delay="0">
                                      <p:tgtEl>
                                        <p:sldTgt/>
                                      </p:tgtEl>
                                    </p:cond>
                                  </p:endCondLst>
                                  <p:childTnLst>
                                    <p:animScale>
                                      <p:cBhvr>
                                        <p:cTn id="100" dur="500" fill="hold"/>
                                        <p:tgtEl>
                                          <p:spTgt spid="40"/>
                                        </p:tgtEl>
                                      </p:cBhvr>
                                      <p:by x="150000" y="150000"/>
                                    </p:animScale>
                                  </p:childTnLst>
                                </p:cTn>
                              </p:par>
                              <p:par>
                                <p:cTn id="101" presetID="42" presetClass="path" presetSubtype="0" repeatCount="indefinite" accel="50000" decel="50000" fill="hold" grpId="1" nodeType="withEffect">
                                  <p:stCondLst>
                                    <p:cond delay="0"/>
                                  </p:stCondLst>
                                  <p:endCondLst>
                                    <p:cond evt="onNext" delay="0">
                                      <p:tgtEl>
                                        <p:sldTgt/>
                                      </p:tgtEl>
                                    </p:cond>
                                  </p:endCondLst>
                                  <p:childTnLst>
                                    <p:animMotion origin="layout" path="M -3.33333E-6 1.85185E-6 L 0.0467 0.04907 " pathEditMode="relative" rAng="0" ptsTypes="AA">
                                      <p:cBhvr>
                                        <p:cTn id="102" dur="500" fill="hold"/>
                                        <p:tgtEl>
                                          <p:spTgt spid="40"/>
                                        </p:tgtEl>
                                        <p:attrNameLst>
                                          <p:attrName>ppt_x</p:attrName>
                                          <p:attrName>ppt_y</p:attrName>
                                        </p:attrNameLst>
                                      </p:cBhvr>
                                      <p:rCtr x="2326" y="2454"/>
                                    </p:animMotion>
                                  </p:childTnLst>
                                </p:cTn>
                              </p:par>
                            </p:childTnLst>
                          </p:cTn>
                        </p:par>
                        <p:par>
                          <p:cTn id="103" fill="hold">
                            <p:stCondLst>
                              <p:cond delay="1000"/>
                            </p:stCondLst>
                            <p:childTnLst>
                              <p:par>
                                <p:cTn id="104" presetID="10" presetClass="exit" presetSubtype="0" fill="hold" grpId="1" nodeType="afterEffect">
                                  <p:stCondLst>
                                    <p:cond delay="0"/>
                                  </p:stCondLst>
                                  <p:childTnLst>
                                    <p:animEffect transition="out" filter="fade">
                                      <p:cBhvr>
                                        <p:cTn id="105" dur="500"/>
                                        <p:tgtEl>
                                          <p:spTgt spid="35"/>
                                        </p:tgtEl>
                                      </p:cBhvr>
                                    </p:animEffect>
                                    <p:set>
                                      <p:cBhvr>
                                        <p:cTn id="106" dur="1" fill="hold">
                                          <p:stCondLst>
                                            <p:cond delay="499"/>
                                          </p:stCondLst>
                                        </p:cTn>
                                        <p:tgtEl>
                                          <p:spTgt spid="3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34"/>
                                        </p:tgtEl>
                                      </p:cBhvr>
                                    </p:animEffect>
                                    <p:set>
                                      <p:cBhvr>
                                        <p:cTn id="109" dur="1" fill="hold">
                                          <p:stCondLst>
                                            <p:cond delay="499"/>
                                          </p:stCondLst>
                                        </p:cTn>
                                        <p:tgtEl>
                                          <p:spTgt spid="3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7"/>
                                        </p:tgtEl>
                                      </p:cBhvr>
                                    </p:animEffect>
                                    <p:set>
                                      <p:cBhvr>
                                        <p:cTn id="112" dur="1" fill="hold">
                                          <p:stCondLst>
                                            <p:cond delay="499"/>
                                          </p:stCondLst>
                                        </p:cTn>
                                        <p:tgtEl>
                                          <p:spTgt spid="37"/>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9"/>
                                        </p:tgtEl>
                                      </p:cBhvr>
                                    </p:animEffect>
                                    <p:set>
                                      <p:cBhvr>
                                        <p:cTn id="115" dur="1" fill="hold">
                                          <p:stCondLst>
                                            <p:cond delay="499"/>
                                          </p:stCondLst>
                                        </p:cTn>
                                        <p:tgtEl>
                                          <p:spTgt spid="3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2"/>
                                        </p:tgtEl>
                                      </p:cBhvr>
                                    </p:animEffect>
                                    <p:set>
                                      <p:cBhvr>
                                        <p:cTn id="118" dur="1" fill="hold">
                                          <p:stCondLst>
                                            <p:cond delay="499"/>
                                          </p:stCondLst>
                                        </p:cTn>
                                        <p:tgtEl>
                                          <p:spTgt spid="32"/>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3"/>
                                        </p:tgtEl>
                                      </p:cBhvr>
                                    </p:animEffect>
                                    <p:set>
                                      <p:cBhvr>
                                        <p:cTn id="121" dur="1" fill="hold">
                                          <p:stCondLst>
                                            <p:cond delay="499"/>
                                          </p:stCondLst>
                                        </p:cTn>
                                        <p:tgtEl>
                                          <p:spTgt spid="3"/>
                                        </p:tgtEl>
                                        <p:attrNameLst>
                                          <p:attrName>style.visibility</p:attrName>
                                        </p:attrNameLst>
                                      </p:cBhvr>
                                      <p:to>
                                        <p:strVal val="hidden"/>
                                      </p:to>
                                    </p:set>
                                  </p:childTnLst>
                                </p:cTn>
                              </p:par>
                              <p:par>
                                <p:cTn id="122" presetID="10" presetClass="entr" presetSubtype="0" fill="hold" nodeType="with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fade">
                                      <p:cBhvr>
                                        <p:cTn id="124" dur="1000"/>
                                        <p:tgtEl>
                                          <p:spTgt spid="2"/>
                                        </p:tgtEl>
                                      </p:cBhvr>
                                    </p:animEffect>
                                  </p:childTnLst>
                                </p:cTn>
                              </p:par>
                            </p:childTnLst>
                          </p:cTn>
                        </p:par>
                        <p:par>
                          <p:cTn id="125" fill="hold">
                            <p:stCondLst>
                              <p:cond delay="2000"/>
                            </p:stCondLst>
                            <p:childTnLst>
                              <p:par>
                                <p:cTn id="126" presetID="42" presetClass="path" presetSubtype="0" accel="50000" decel="50000" fill="hold" nodeType="afterEffect">
                                  <p:stCondLst>
                                    <p:cond delay="0"/>
                                  </p:stCondLst>
                                  <p:childTnLst>
                                    <p:animMotion origin="layout" path="M 1.11111E-6 -3.7037E-7 L 0.6993 0.6419 " pathEditMode="relative" rAng="0" ptsTypes="AA">
                                      <p:cBhvr>
                                        <p:cTn id="127" dur="2000" fill="hold"/>
                                        <p:tgtEl>
                                          <p:spTgt spid="2"/>
                                        </p:tgtEl>
                                        <p:attrNameLst>
                                          <p:attrName>ppt_x</p:attrName>
                                          <p:attrName>ppt_y</p:attrName>
                                        </p:attrNameLst>
                                      </p:cBhvr>
                                      <p:rCtr x="34965" y="32083"/>
                                    </p:animMotion>
                                  </p:childTnLst>
                                </p:cTn>
                              </p:par>
                              <p:par>
                                <p:cTn id="128" presetID="6" presetClass="emph" presetSubtype="0" fill="hold" nodeType="withEffect">
                                  <p:stCondLst>
                                    <p:cond delay="0"/>
                                  </p:stCondLst>
                                  <p:childTnLst>
                                    <p:animScale>
                                      <p:cBhvr>
                                        <p:cTn id="129" dur="2000" fill="hold"/>
                                        <p:tgtEl>
                                          <p:spTgt spid="2"/>
                                        </p:tgtEl>
                                      </p:cBhvr>
                                      <p:by x="15000" y="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animBg="1"/>
      <p:bldP spid="32" grpId="1" animBg="1"/>
      <p:bldP spid="34" grpId="0" animBg="1"/>
      <p:bldP spid="34" grpId="1" animBg="1"/>
      <p:bldP spid="35" grpId="0" animBg="1"/>
      <p:bldP spid="35" grpId="1" animBg="1"/>
      <p:bldP spid="37" grpId="0" animBg="1"/>
      <p:bldP spid="37" grpId="1" animBg="1"/>
      <p:bldP spid="39" grpId="0" animBg="1"/>
      <p:bldP spid="39" grpId="1" animBg="1"/>
      <p:bldP spid="38" grpId="0" animBg="1"/>
      <p:bldP spid="38" grpId="1" animBg="1"/>
      <p:bldP spid="40" grpId="0" animBg="1"/>
      <p:bldP spid="40" grpId="1" animBg="1"/>
      <p:bldP spid="40" grpId="2" animBg="1"/>
      <p:bldP spid="41" grpId="0" animBg="1"/>
      <p:bldP spid="41"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118" y="-429132"/>
            <a:ext cx="359325" cy="332656"/>
          </a:xfrm>
          <a:prstGeom prst="rect">
            <a:avLst/>
          </a:prstGeom>
        </p:spPr>
      </p:pic>
      <p:grpSp>
        <p:nvGrpSpPr>
          <p:cNvPr id="36" name="Группа 35"/>
          <p:cNvGrpSpPr/>
          <p:nvPr/>
        </p:nvGrpSpPr>
        <p:grpSpPr>
          <a:xfrm>
            <a:off x="1557550" y="864878"/>
            <a:ext cx="6188703" cy="4941734"/>
            <a:chOff x="1741944" y="1000574"/>
            <a:chExt cx="6188703" cy="4941734"/>
          </a:xfrm>
        </p:grpSpPr>
        <p:grpSp>
          <p:nvGrpSpPr>
            <p:cNvPr id="18" name="Группа 17"/>
            <p:cNvGrpSpPr/>
            <p:nvPr/>
          </p:nvGrpSpPr>
          <p:grpSpPr>
            <a:xfrm>
              <a:off x="1741944" y="1000574"/>
              <a:ext cx="6188703" cy="4941734"/>
              <a:chOff x="1741944" y="1000574"/>
              <a:chExt cx="6188703" cy="4941734"/>
            </a:xfrm>
          </p:grpSpPr>
          <p:grpSp>
            <p:nvGrpSpPr>
              <p:cNvPr id="14" name="Группа 13"/>
              <p:cNvGrpSpPr/>
              <p:nvPr/>
            </p:nvGrpSpPr>
            <p:grpSpPr>
              <a:xfrm rot="18411246">
                <a:off x="2801223" y="-58705"/>
                <a:ext cx="3672171" cy="5790730"/>
                <a:chOff x="863134" y="14243"/>
                <a:chExt cx="3672171" cy="5804621"/>
              </a:xfrm>
            </p:grpSpPr>
            <p:sp>
              <p:nvSpPr>
                <p:cNvPr id="10" name="Цилиндр 9"/>
                <p:cNvSpPr/>
                <p:nvPr/>
              </p:nvSpPr>
              <p:spPr>
                <a:xfrm>
                  <a:off x="2604815" y="1628800"/>
                  <a:ext cx="186332" cy="1792216"/>
                </a:xfrm>
                <a:prstGeom prst="can">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рапеция 8"/>
                <p:cNvSpPr/>
                <p:nvPr/>
              </p:nvSpPr>
              <p:spPr>
                <a:xfrm>
                  <a:off x="2240782" y="3924898"/>
                  <a:ext cx="914400" cy="1216152"/>
                </a:xfrm>
                <a:prstGeom prst="trapezoid">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p:cNvGrpSpPr/>
                <p:nvPr/>
              </p:nvGrpSpPr>
              <p:grpSpPr>
                <a:xfrm>
                  <a:off x="863134" y="5129900"/>
                  <a:ext cx="3672171" cy="688964"/>
                  <a:chOff x="827821" y="5474383"/>
                  <a:chExt cx="3672171" cy="688964"/>
                </a:xfrm>
              </p:grpSpPr>
              <p:sp>
                <p:nvSpPr>
                  <p:cNvPr id="5" name="Месяц 4"/>
                  <p:cNvSpPr/>
                  <p:nvPr/>
                </p:nvSpPr>
                <p:spPr>
                  <a:xfrm rot="5400000">
                    <a:off x="2435307" y="3866897"/>
                    <a:ext cx="457200" cy="3672171"/>
                  </a:xfrm>
                  <a:prstGeom prst="moon">
                    <a:avLst/>
                  </a:prstGeom>
                  <a:gradFill flip="none" rotWithShape="1">
                    <a:gsLst>
                      <a:gs pos="0">
                        <a:schemeClr val="bg2">
                          <a:lumMod val="25000"/>
                        </a:schemeClr>
                      </a:gs>
                      <a:gs pos="66000">
                        <a:schemeClr val="bg1">
                          <a:lumMod val="7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863134" y="5734476"/>
                    <a:ext cx="3599071" cy="428871"/>
                  </a:xfrm>
                  <a:prstGeom prst="ellipse">
                    <a:avLst/>
                  </a:prstGeom>
                  <a:gradFill>
                    <a:gsLst>
                      <a:gs pos="0">
                        <a:schemeClr val="bg1"/>
                      </a:gs>
                      <a:gs pos="66000">
                        <a:schemeClr val="tx2">
                          <a:lumMod val="40000"/>
                          <a:lumOff val="60000"/>
                        </a:schemeClr>
                      </a:gs>
                      <a:gs pos="100000">
                        <a:schemeClr val="bg1"/>
                      </a:gs>
                    </a:gsLst>
                    <a:lin ang="10800000" scaled="1"/>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Равнобедренный треугольник 12"/>
                <p:cNvSpPr/>
                <p:nvPr/>
              </p:nvSpPr>
              <p:spPr>
                <a:xfrm>
                  <a:off x="2614138" y="14243"/>
                  <a:ext cx="150605" cy="1338775"/>
                </a:xfrm>
                <a:prstGeom prst="triangle">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Хорда 10"/>
                <p:cNvSpPr/>
                <p:nvPr/>
              </p:nvSpPr>
              <p:spPr>
                <a:xfrm rot="6765718">
                  <a:off x="2240782" y="3282253"/>
                  <a:ext cx="914400" cy="914400"/>
                </a:xfrm>
                <a:prstGeom prst="chord">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2375184" y="1098320"/>
                  <a:ext cx="648072" cy="632805"/>
                </a:xfrm>
                <a:prstGeom prst="ellipse">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Блок-схема: задержка 16"/>
              <p:cNvSpPr/>
              <p:nvPr/>
            </p:nvSpPr>
            <p:spPr>
              <a:xfrm rot="2220315">
                <a:off x="5916067" y="5306617"/>
                <a:ext cx="214730" cy="195209"/>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Блок-схема: задержка 18"/>
              <p:cNvSpPr/>
              <p:nvPr/>
            </p:nvSpPr>
            <p:spPr>
              <a:xfrm rot="2220315">
                <a:off x="6283483" y="4707541"/>
                <a:ext cx="259823" cy="23620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Блок-схема: задержка 19"/>
              <p:cNvSpPr/>
              <p:nvPr/>
            </p:nvSpPr>
            <p:spPr>
              <a:xfrm rot="2220315">
                <a:off x="6715531" y="4131477"/>
                <a:ext cx="259823" cy="23620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Блок-схема: задержка 20"/>
              <p:cNvSpPr/>
              <p:nvPr/>
            </p:nvSpPr>
            <p:spPr>
              <a:xfrm rot="2220315">
                <a:off x="7170125" y="3616013"/>
                <a:ext cx="214730" cy="21473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Блок-схема: задержка 21"/>
              <p:cNvSpPr/>
              <p:nvPr/>
            </p:nvSpPr>
            <p:spPr>
              <a:xfrm rot="2220315">
                <a:off x="7539926" y="3194804"/>
                <a:ext cx="195209" cy="17746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Блок-схема: задержка 22"/>
              <p:cNvSpPr/>
              <p:nvPr/>
            </p:nvSpPr>
            <p:spPr>
              <a:xfrm rot="2220315">
                <a:off x="7797316" y="3004962"/>
                <a:ext cx="133331" cy="12121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Блок-схема: задержка 23"/>
              <p:cNvSpPr/>
              <p:nvPr/>
            </p:nvSpPr>
            <p:spPr>
              <a:xfrm rot="2220315">
                <a:off x="7759402" y="3251413"/>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Блок-схема: задержка 24"/>
              <p:cNvSpPr/>
              <p:nvPr/>
            </p:nvSpPr>
            <p:spPr>
              <a:xfrm rot="2220315">
                <a:off x="7543378" y="3665793"/>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Блок-схема: задержка 25"/>
              <p:cNvSpPr/>
              <p:nvPr/>
            </p:nvSpPr>
            <p:spPr>
              <a:xfrm rot="2220315">
                <a:off x="7183338" y="4169849"/>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Блок-схема: задержка 26"/>
              <p:cNvSpPr/>
              <p:nvPr/>
            </p:nvSpPr>
            <p:spPr>
              <a:xfrm rot="2220315">
                <a:off x="6819023" y="4673905"/>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Блок-схема: задержка 27"/>
              <p:cNvSpPr/>
              <p:nvPr/>
            </p:nvSpPr>
            <p:spPr>
              <a:xfrm rot="2220315">
                <a:off x="6391250" y="5199995"/>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Блок-схема: задержка 28"/>
              <p:cNvSpPr/>
              <p:nvPr/>
            </p:nvSpPr>
            <p:spPr>
              <a:xfrm rot="2220315">
                <a:off x="6023864" y="5602763"/>
                <a:ext cx="124883" cy="114666"/>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Блок-схема: задержка 29"/>
              <p:cNvSpPr/>
              <p:nvPr/>
            </p:nvSpPr>
            <p:spPr>
              <a:xfrm rot="2220315">
                <a:off x="5693220" y="5821098"/>
                <a:ext cx="133331" cy="12121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Месяц 30"/>
            <p:cNvSpPr/>
            <p:nvPr/>
          </p:nvSpPr>
          <p:spPr>
            <a:xfrm rot="13134478">
              <a:off x="5365294" y="3048736"/>
              <a:ext cx="174674" cy="831273"/>
            </a:xfrm>
            <a:prstGeom prst="moon">
              <a:avLst>
                <a:gd name="adj" fmla="val 86738"/>
              </a:avLst>
            </a:prstGeom>
            <a:gradFill>
              <a:gsLst>
                <a:gs pos="0">
                  <a:schemeClr val="bg1"/>
                </a:gs>
                <a:gs pos="66000">
                  <a:schemeClr val="tx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Месяц 32"/>
            <p:cNvSpPr/>
            <p:nvPr/>
          </p:nvSpPr>
          <p:spPr>
            <a:xfrm rot="2343984">
              <a:off x="3313739" y="1597212"/>
              <a:ext cx="179063" cy="640779"/>
            </a:xfrm>
            <a:prstGeom prst="moon">
              <a:avLst/>
            </a:prstGeom>
            <a:gradFill>
              <a:gsLst>
                <a:gs pos="0">
                  <a:schemeClr val="bg1"/>
                </a:gs>
                <a:gs pos="66000">
                  <a:schemeClr val="tx2">
                    <a:lumMod val="60000"/>
                    <a:lumOff val="40000"/>
                  </a:schemeClr>
                </a:gs>
                <a:gs pos="100000">
                  <a:schemeClr val="bg1"/>
                </a:gs>
              </a:gsLst>
              <a:lin ang="270000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8" name="Трапеция 37"/>
          <p:cNvSpPr/>
          <p:nvPr/>
        </p:nvSpPr>
        <p:spPr>
          <a:xfrm rot="18516831">
            <a:off x="507215" y="-764601"/>
            <a:ext cx="2362520" cy="3913237"/>
          </a:xfrm>
          <a:prstGeom prst="trapezoid">
            <a:avLst/>
          </a:prstGeom>
          <a:gradFill>
            <a:gsLst>
              <a:gs pos="0">
                <a:schemeClr val="bg1"/>
              </a:gs>
              <a:gs pos="66000">
                <a:srgbClr val="FFFF00"/>
              </a:gs>
              <a:gs pos="100000">
                <a:schemeClr val="bg1"/>
              </a:gs>
            </a:gsLst>
            <a:lin ang="2700000" scaled="1"/>
          </a:gradFill>
          <a:ln>
            <a:noFill/>
          </a:ln>
          <a:effectLst>
            <a:glow rad="1003300">
              <a:srgbClr val="FFFF00">
                <a:alpha val="40000"/>
              </a:srgb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rot="18397647">
            <a:off x="2820153" y="1959241"/>
            <a:ext cx="393464" cy="265856"/>
          </a:xfrm>
          <a:prstGeom prst="ellipse">
            <a:avLst/>
          </a:prstGeom>
          <a:gradFill>
            <a:gsLst>
              <a:gs pos="0">
                <a:schemeClr val="bg1"/>
              </a:gs>
              <a:gs pos="66000">
                <a:srgbClr val="BFF8F9"/>
              </a:gs>
              <a:gs pos="100000">
                <a:schemeClr val="bg1"/>
              </a:gs>
            </a:gsLst>
            <a:lin ang="2700000" scaled="1"/>
          </a:gradFill>
          <a:ln>
            <a:noFill/>
          </a:ln>
          <a:effectLst>
            <a:glow rad="368300">
              <a:schemeClr val="accent5">
                <a:satMod val="175000"/>
                <a:alpha val="40000"/>
              </a:schemeClr>
            </a:glo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Молния 31"/>
          <p:cNvSpPr/>
          <p:nvPr/>
        </p:nvSpPr>
        <p:spPr>
          <a:xfrm rot="9865560">
            <a:off x="7273848" y="3310700"/>
            <a:ext cx="914400" cy="914400"/>
          </a:xfrm>
          <a:prstGeom prst="lightningBolt">
            <a:avLst/>
          </a:prstGeom>
          <a:gradFill>
            <a:gsLst>
              <a:gs pos="0">
                <a:schemeClr val="bg1"/>
              </a:gs>
              <a:gs pos="66000">
                <a:srgbClr val="FFFF00"/>
              </a:gs>
              <a:gs pos="100000">
                <a:schemeClr val="bg1"/>
              </a:gs>
            </a:gsLst>
            <a:lin ang="2700000" scaled="1"/>
          </a:gradFill>
          <a:ln>
            <a:noFill/>
          </a:ln>
          <a:effectLst>
            <a:glow rad="558800">
              <a:srgbClr val="FFFF00">
                <a:alpha val="40000"/>
              </a:srgbClr>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558482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42" presetClass="path" presetSubtype="0" accel="50000" decel="50000" fill="hold" grpId="2" nodeType="withEffect">
                                  <p:stCondLst>
                                    <p:cond delay="0"/>
                                  </p:stCondLst>
                                  <p:childTnLst>
                                    <p:animMotion origin="layout" path="M 3.88889E-6 4.44444E-6 L 0.26875 0.15023 " pathEditMode="relative" rAng="0" ptsTypes="AA">
                                      <p:cBhvr>
                                        <p:cTn id="13" dur="500" fill="hold"/>
                                        <p:tgtEl>
                                          <p:spTgt spid="32"/>
                                        </p:tgtEl>
                                        <p:attrNameLst>
                                          <p:attrName>ppt_x</p:attrName>
                                          <p:attrName>ppt_y</p:attrName>
                                        </p:attrNameLst>
                                      </p:cBhvr>
                                      <p:rCtr x="13438" y="7500"/>
                                    </p:animMotion>
                                  </p:childTnLst>
                                </p:cTn>
                              </p:par>
                              <p:par>
                                <p:cTn id="14" presetID="10" presetClass="exit" presetSubtype="0" fill="hold" grpId="1" nodeType="with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par>
                          <p:cTn id="17" fill="hold">
                            <p:stCondLst>
                              <p:cond delay="1000"/>
                            </p:stCondLst>
                            <p:childTnLst>
                              <p:par>
                                <p:cTn id="18" presetID="8" presetClass="emph" presetSubtype="0" fill="hold" nodeType="afterEffect">
                                  <p:stCondLst>
                                    <p:cond delay="0"/>
                                  </p:stCondLst>
                                  <p:childTnLst>
                                    <p:animRot by="10800000">
                                      <p:cBhvr>
                                        <p:cTn id="19" dur="2000" fill="hold"/>
                                        <p:tgtEl>
                                          <p:spTgt spid="36"/>
                                        </p:tgtEl>
                                        <p:attrNameLst>
                                          <p:attrName>r</p:attrName>
                                        </p:attrNameLst>
                                      </p:cBhvr>
                                    </p:animRot>
                                  </p:childTnLst>
                                </p:cTn>
                              </p:par>
                            </p:childTnLst>
                          </p:cTn>
                        </p:par>
                        <p:par>
                          <p:cTn id="20" fill="hold">
                            <p:stCondLst>
                              <p:cond delay="3000"/>
                            </p:stCondLst>
                            <p:childTnLst>
                              <p:par>
                                <p:cTn id="21" presetID="10" presetClass="entr" presetSubtype="0" fill="hold" grpId="2"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repeatCount="indefinite" fill="hold" grpId="0" nodeType="withEffect">
                                  <p:stCondLst>
                                    <p:cond delay="0"/>
                                  </p:stCondLst>
                                  <p:endCondLst>
                                    <p:cond evt="onNext" delay="0">
                                      <p:tgtEl>
                                        <p:sldTgt/>
                                      </p:tgtEl>
                                    </p:cond>
                                  </p:end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3500"/>
                            </p:stCondLst>
                            <p:childTnLst>
                              <p:par>
                                <p:cTn id="28"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29" dur="250" autoRev="1" fill="remove"/>
                                        <p:tgtEl>
                                          <p:spTgt spid="38"/>
                                        </p:tgtEl>
                                        <p:attrNameLst>
                                          <p:attrName>style.color</p:attrName>
                                        </p:attrNameLst>
                                      </p:cBhvr>
                                      <p:to>
                                        <a:schemeClr val="bg1"/>
                                      </p:to>
                                    </p:animClr>
                                    <p:animClr clrSpc="rgb" dir="cw">
                                      <p:cBhvr>
                                        <p:cTn id="30" dur="250" autoRev="1" fill="remove"/>
                                        <p:tgtEl>
                                          <p:spTgt spid="38"/>
                                        </p:tgtEl>
                                        <p:attrNameLst>
                                          <p:attrName>fillcolor</p:attrName>
                                        </p:attrNameLst>
                                      </p:cBhvr>
                                      <p:to>
                                        <a:schemeClr val="bg1"/>
                                      </p:to>
                                    </p:animClr>
                                    <p:set>
                                      <p:cBhvr>
                                        <p:cTn id="31" dur="250" autoRev="1" fill="remove"/>
                                        <p:tgtEl>
                                          <p:spTgt spid="38"/>
                                        </p:tgtEl>
                                        <p:attrNameLst>
                                          <p:attrName>fill.type</p:attrName>
                                        </p:attrNameLst>
                                      </p:cBhvr>
                                      <p:to>
                                        <p:strVal val="solid"/>
                                      </p:to>
                                    </p:set>
                                    <p:set>
                                      <p:cBhvr>
                                        <p:cTn id="32" dur="250" autoRev="1" fill="remove"/>
                                        <p:tgtEl>
                                          <p:spTgt spid="38"/>
                                        </p:tgtEl>
                                        <p:attrNameLst>
                                          <p:attrName>fill.on</p:attrName>
                                        </p:attrNameLst>
                                      </p:cBhvr>
                                      <p:to>
                                        <p:strVal val="true"/>
                                      </p:to>
                                    </p:set>
                                  </p:childTnLst>
                                </p:cTn>
                              </p:par>
                              <p:par>
                                <p:cTn id="33" presetID="6" presetClass="emph" presetSubtype="0" repeatCount="indefinite" fill="hold" grpId="0" nodeType="withEffect">
                                  <p:stCondLst>
                                    <p:cond delay="0"/>
                                  </p:stCondLst>
                                  <p:endCondLst>
                                    <p:cond evt="onNext" delay="0">
                                      <p:tgtEl>
                                        <p:sldTgt/>
                                      </p:tgtEl>
                                    </p:cond>
                                  </p:endCondLst>
                                  <p:childTnLst>
                                    <p:animScale>
                                      <p:cBhvr>
                                        <p:cTn id="34" dur="500" fill="hold"/>
                                        <p:tgtEl>
                                          <p:spTgt spid="40"/>
                                        </p:tgtEl>
                                      </p:cBhvr>
                                      <p:by x="150000" y="150000"/>
                                    </p:animScale>
                                  </p:childTnLst>
                                </p:cTn>
                              </p:par>
                              <p:par>
                                <p:cTn id="35" presetID="42" presetClass="path" presetSubtype="0" repeatCount="indefinite" accel="50000" decel="50000" fill="hold" grpId="1" nodeType="withEffect">
                                  <p:stCondLst>
                                    <p:cond delay="0"/>
                                  </p:stCondLst>
                                  <p:endCondLst>
                                    <p:cond evt="onNext" delay="0">
                                      <p:tgtEl>
                                        <p:sldTgt/>
                                      </p:tgtEl>
                                    </p:cond>
                                  </p:endCondLst>
                                  <p:childTnLst>
                                    <p:animMotion origin="layout" path="M -4.72222E-6 1.85185E-6 L -0.0552 -0.05232 " pathEditMode="relative" rAng="0" ptsTypes="AA">
                                      <p:cBhvr>
                                        <p:cTn id="36" dur="500" fill="hold"/>
                                        <p:tgtEl>
                                          <p:spTgt spid="40"/>
                                        </p:tgtEl>
                                        <p:attrNameLst>
                                          <p:attrName>ppt_x</p:attrName>
                                          <p:attrName>ppt_y</p:attrName>
                                        </p:attrNameLst>
                                      </p:cBhvr>
                                      <p:rCtr x="-2760" y="-2616"/>
                                    </p:animMotion>
                                  </p:childTnLst>
                                </p:cTn>
                              </p:par>
                              <p:par>
                                <p:cTn id="37" presetID="42" presetClass="path" presetSubtype="0" fill="hold" nodeType="withEffect">
                                  <p:stCondLst>
                                    <p:cond delay="4000"/>
                                  </p:stCondLst>
                                  <p:childTnLst>
                                    <p:animMotion origin="layout" path="M -4.16667E-6 4.44444E-6 L 0.70348 0.41226 " pathEditMode="relative" rAng="0" ptsTypes="AA">
                                      <p:cBhvr>
                                        <p:cTn id="38" dur="5000" fill="hold"/>
                                        <p:tgtEl>
                                          <p:spTgt spid="7"/>
                                        </p:tgtEl>
                                        <p:attrNameLst>
                                          <p:attrName>ppt_x</p:attrName>
                                          <p:attrName>ppt_y</p:attrName>
                                        </p:attrNameLst>
                                      </p:cBhvr>
                                      <p:rCtr x="35174" y="20602"/>
                                    </p:animMotion>
                                  </p:childTnLst>
                                </p:cTn>
                              </p:par>
                              <p:par>
                                <p:cTn id="39" presetID="6" presetClass="emph" presetSubtype="0" fill="hold" nodeType="withEffect">
                                  <p:stCondLst>
                                    <p:cond delay="3700"/>
                                  </p:stCondLst>
                                  <p:childTnLst>
                                    <p:animScale>
                                      <p:cBhvr>
                                        <p:cTn id="40" dur="5000" fill="hold"/>
                                        <p:tgtEl>
                                          <p:spTgt spid="7"/>
                                        </p:tgtEl>
                                      </p:cBhvr>
                                      <p:by x="1550000" y="15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0" grpId="0" animBg="1"/>
      <p:bldP spid="40" grpId="1" animBg="1"/>
      <p:bldP spid="40" grpId="2" animBg="1"/>
      <p:bldP spid="32" grpId="0" animBg="1"/>
      <p:bldP spid="32" grpId="1" animBg="1"/>
      <p:bldP spid="32"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553" y="171976"/>
            <a:ext cx="6252598" cy="5788532"/>
          </a:xfrm>
          <a:prstGeom prst="rect">
            <a:avLst/>
          </a:prstGeom>
        </p:spPr>
      </p:pic>
      <p:grpSp>
        <p:nvGrpSpPr>
          <p:cNvPr id="36" name="Группа 35"/>
          <p:cNvGrpSpPr/>
          <p:nvPr/>
        </p:nvGrpSpPr>
        <p:grpSpPr>
          <a:xfrm rot="10633584">
            <a:off x="1403648" y="980728"/>
            <a:ext cx="6188703" cy="4941734"/>
            <a:chOff x="1741944" y="1000574"/>
            <a:chExt cx="6188703" cy="4941734"/>
          </a:xfrm>
        </p:grpSpPr>
        <p:grpSp>
          <p:nvGrpSpPr>
            <p:cNvPr id="18" name="Группа 17"/>
            <p:cNvGrpSpPr/>
            <p:nvPr/>
          </p:nvGrpSpPr>
          <p:grpSpPr>
            <a:xfrm>
              <a:off x="1741944" y="1000574"/>
              <a:ext cx="6188703" cy="4941734"/>
              <a:chOff x="1741944" y="1000574"/>
              <a:chExt cx="6188703" cy="4941734"/>
            </a:xfrm>
          </p:grpSpPr>
          <p:grpSp>
            <p:nvGrpSpPr>
              <p:cNvPr id="14" name="Группа 13"/>
              <p:cNvGrpSpPr/>
              <p:nvPr/>
            </p:nvGrpSpPr>
            <p:grpSpPr>
              <a:xfrm rot="18411246">
                <a:off x="2801223" y="-58705"/>
                <a:ext cx="3672171" cy="5790730"/>
                <a:chOff x="863134" y="14243"/>
                <a:chExt cx="3672171" cy="5804621"/>
              </a:xfrm>
            </p:grpSpPr>
            <p:sp>
              <p:nvSpPr>
                <p:cNvPr id="10" name="Цилиндр 9"/>
                <p:cNvSpPr/>
                <p:nvPr/>
              </p:nvSpPr>
              <p:spPr>
                <a:xfrm>
                  <a:off x="2604815" y="1628800"/>
                  <a:ext cx="186332" cy="1792216"/>
                </a:xfrm>
                <a:prstGeom prst="can">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рапеция 8"/>
                <p:cNvSpPr/>
                <p:nvPr/>
              </p:nvSpPr>
              <p:spPr>
                <a:xfrm>
                  <a:off x="2240782" y="3924898"/>
                  <a:ext cx="914400" cy="1216152"/>
                </a:xfrm>
                <a:prstGeom prst="trapezoid">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p:cNvGrpSpPr/>
                <p:nvPr/>
              </p:nvGrpSpPr>
              <p:grpSpPr>
                <a:xfrm>
                  <a:off x="863134" y="5129900"/>
                  <a:ext cx="3672171" cy="688964"/>
                  <a:chOff x="827821" y="5474383"/>
                  <a:chExt cx="3672171" cy="688964"/>
                </a:xfrm>
              </p:grpSpPr>
              <p:sp>
                <p:nvSpPr>
                  <p:cNvPr id="5" name="Месяц 4"/>
                  <p:cNvSpPr/>
                  <p:nvPr/>
                </p:nvSpPr>
                <p:spPr>
                  <a:xfrm rot="5400000">
                    <a:off x="2435307" y="3866897"/>
                    <a:ext cx="457200" cy="3672171"/>
                  </a:xfrm>
                  <a:prstGeom prst="moon">
                    <a:avLst/>
                  </a:prstGeom>
                  <a:gradFill flip="none" rotWithShape="1">
                    <a:gsLst>
                      <a:gs pos="0">
                        <a:schemeClr val="bg2">
                          <a:lumMod val="25000"/>
                        </a:schemeClr>
                      </a:gs>
                      <a:gs pos="66000">
                        <a:schemeClr val="bg1">
                          <a:lumMod val="7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863134" y="5734476"/>
                    <a:ext cx="3599071" cy="428871"/>
                  </a:xfrm>
                  <a:prstGeom prst="ellipse">
                    <a:avLst/>
                  </a:prstGeom>
                  <a:gradFill>
                    <a:gsLst>
                      <a:gs pos="0">
                        <a:schemeClr val="bg1"/>
                      </a:gs>
                      <a:gs pos="66000">
                        <a:schemeClr val="tx2">
                          <a:lumMod val="40000"/>
                          <a:lumOff val="60000"/>
                        </a:schemeClr>
                      </a:gs>
                      <a:gs pos="100000">
                        <a:schemeClr val="bg1"/>
                      </a:gs>
                    </a:gsLst>
                    <a:lin ang="10800000" scaled="1"/>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Равнобедренный треугольник 12"/>
                <p:cNvSpPr/>
                <p:nvPr/>
              </p:nvSpPr>
              <p:spPr>
                <a:xfrm>
                  <a:off x="2614138" y="14243"/>
                  <a:ext cx="150605" cy="1338775"/>
                </a:xfrm>
                <a:prstGeom prst="triangle">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Хорда 10"/>
                <p:cNvSpPr/>
                <p:nvPr/>
              </p:nvSpPr>
              <p:spPr>
                <a:xfrm rot="6765718">
                  <a:off x="2240782" y="3282253"/>
                  <a:ext cx="914400" cy="914400"/>
                </a:xfrm>
                <a:prstGeom prst="chord">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2375184" y="1098320"/>
                  <a:ext cx="648072" cy="632805"/>
                </a:xfrm>
                <a:prstGeom prst="ellipse">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Блок-схема: задержка 16"/>
              <p:cNvSpPr/>
              <p:nvPr/>
            </p:nvSpPr>
            <p:spPr>
              <a:xfrm rot="2220315">
                <a:off x="5916067" y="5306617"/>
                <a:ext cx="214730" cy="195209"/>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Блок-схема: задержка 18"/>
              <p:cNvSpPr/>
              <p:nvPr/>
            </p:nvSpPr>
            <p:spPr>
              <a:xfrm rot="2220315">
                <a:off x="6283483" y="4707541"/>
                <a:ext cx="259823" cy="23620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Блок-схема: задержка 19"/>
              <p:cNvSpPr/>
              <p:nvPr/>
            </p:nvSpPr>
            <p:spPr>
              <a:xfrm rot="2220315">
                <a:off x="6715531" y="4131477"/>
                <a:ext cx="259823" cy="23620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Блок-схема: задержка 20"/>
              <p:cNvSpPr/>
              <p:nvPr/>
            </p:nvSpPr>
            <p:spPr>
              <a:xfrm rot="2220315">
                <a:off x="7170125" y="3616013"/>
                <a:ext cx="214730" cy="21473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Блок-схема: задержка 21"/>
              <p:cNvSpPr/>
              <p:nvPr/>
            </p:nvSpPr>
            <p:spPr>
              <a:xfrm rot="2220315">
                <a:off x="7539926" y="3194804"/>
                <a:ext cx="195209" cy="17746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Блок-схема: задержка 22"/>
              <p:cNvSpPr/>
              <p:nvPr/>
            </p:nvSpPr>
            <p:spPr>
              <a:xfrm rot="2220315">
                <a:off x="7797316" y="3004962"/>
                <a:ext cx="133331" cy="12121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Блок-схема: задержка 23"/>
              <p:cNvSpPr/>
              <p:nvPr/>
            </p:nvSpPr>
            <p:spPr>
              <a:xfrm rot="2220315">
                <a:off x="7759402" y="3251413"/>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Блок-схема: задержка 24"/>
              <p:cNvSpPr/>
              <p:nvPr/>
            </p:nvSpPr>
            <p:spPr>
              <a:xfrm rot="2220315">
                <a:off x="7543378" y="3665793"/>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Блок-схема: задержка 25"/>
              <p:cNvSpPr/>
              <p:nvPr/>
            </p:nvSpPr>
            <p:spPr>
              <a:xfrm rot="2220315">
                <a:off x="7183338" y="4169849"/>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Блок-схема: задержка 26"/>
              <p:cNvSpPr/>
              <p:nvPr/>
            </p:nvSpPr>
            <p:spPr>
              <a:xfrm rot="2220315">
                <a:off x="6819023" y="4673905"/>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Блок-схема: задержка 27"/>
              <p:cNvSpPr/>
              <p:nvPr/>
            </p:nvSpPr>
            <p:spPr>
              <a:xfrm rot="2220315">
                <a:off x="6391250" y="5199995"/>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Блок-схема: задержка 28"/>
              <p:cNvSpPr/>
              <p:nvPr/>
            </p:nvSpPr>
            <p:spPr>
              <a:xfrm rot="2220315">
                <a:off x="6023864" y="5602763"/>
                <a:ext cx="124883" cy="114666"/>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Блок-схема: задержка 29"/>
              <p:cNvSpPr/>
              <p:nvPr/>
            </p:nvSpPr>
            <p:spPr>
              <a:xfrm rot="2220315">
                <a:off x="5693220" y="5821098"/>
                <a:ext cx="133331" cy="12121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Месяц 30"/>
            <p:cNvSpPr/>
            <p:nvPr/>
          </p:nvSpPr>
          <p:spPr>
            <a:xfrm rot="13134478">
              <a:off x="5365294" y="3048736"/>
              <a:ext cx="174674" cy="831273"/>
            </a:xfrm>
            <a:prstGeom prst="moon">
              <a:avLst>
                <a:gd name="adj" fmla="val 86738"/>
              </a:avLst>
            </a:prstGeom>
            <a:gradFill>
              <a:gsLst>
                <a:gs pos="0">
                  <a:schemeClr val="bg1"/>
                </a:gs>
                <a:gs pos="66000">
                  <a:schemeClr val="tx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Месяц 32"/>
            <p:cNvSpPr/>
            <p:nvPr/>
          </p:nvSpPr>
          <p:spPr>
            <a:xfrm rot="2343984">
              <a:off x="3313739" y="1597212"/>
              <a:ext cx="179063" cy="640779"/>
            </a:xfrm>
            <a:prstGeom prst="moon">
              <a:avLst/>
            </a:prstGeom>
            <a:gradFill>
              <a:gsLst>
                <a:gs pos="0">
                  <a:schemeClr val="bg1"/>
                </a:gs>
                <a:gs pos="66000">
                  <a:schemeClr val="tx2">
                    <a:lumMod val="60000"/>
                    <a:lumOff val="40000"/>
                  </a:schemeClr>
                </a:gs>
                <a:gs pos="100000">
                  <a:schemeClr val="bg1"/>
                </a:gs>
              </a:gsLst>
              <a:lin ang="270000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8" name="Трапеция 37"/>
          <p:cNvSpPr/>
          <p:nvPr/>
        </p:nvSpPr>
        <p:spPr>
          <a:xfrm rot="18388504">
            <a:off x="-217101" y="-656138"/>
            <a:ext cx="2362520" cy="3913237"/>
          </a:xfrm>
          <a:prstGeom prst="trapezoid">
            <a:avLst/>
          </a:prstGeom>
          <a:gradFill>
            <a:gsLst>
              <a:gs pos="0">
                <a:schemeClr val="bg1"/>
              </a:gs>
              <a:gs pos="66000">
                <a:srgbClr val="FFFF00"/>
              </a:gs>
              <a:gs pos="100000">
                <a:schemeClr val="bg1"/>
              </a:gs>
            </a:gsLst>
            <a:lin ang="2700000" scaled="1"/>
          </a:gradFill>
          <a:ln>
            <a:noFill/>
          </a:ln>
          <a:effectLst>
            <a:glow rad="1003300">
              <a:srgbClr val="FFFF00">
                <a:alpha val="40000"/>
              </a:srgb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rot="18314115">
            <a:off x="2384048" y="2229597"/>
            <a:ext cx="393464" cy="232841"/>
          </a:xfrm>
          <a:prstGeom prst="ellipse">
            <a:avLst/>
          </a:prstGeom>
          <a:gradFill>
            <a:gsLst>
              <a:gs pos="0">
                <a:schemeClr val="bg1"/>
              </a:gs>
              <a:gs pos="66000">
                <a:srgbClr val="BFF8F9"/>
              </a:gs>
              <a:gs pos="100000">
                <a:schemeClr val="bg1"/>
              </a:gs>
            </a:gsLst>
            <a:lin ang="2700000" scaled="1"/>
          </a:gradFill>
          <a:ln>
            <a:noFill/>
          </a:ln>
          <a:effectLst>
            <a:glow rad="368300">
              <a:schemeClr val="accent5">
                <a:satMod val="175000"/>
                <a:alpha val="40000"/>
              </a:schemeClr>
            </a:glo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Молния 31"/>
          <p:cNvSpPr/>
          <p:nvPr/>
        </p:nvSpPr>
        <p:spPr>
          <a:xfrm rot="20328122">
            <a:off x="2050056" y="504873"/>
            <a:ext cx="914400" cy="914400"/>
          </a:xfrm>
          <a:prstGeom prst="lightningBolt">
            <a:avLst/>
          </a:prstGeom>
          <a:gradFill>
            <a:gsLst>
              <a:gs pos="0">
                <a:schemeClr val="bg1"/>
              </a:gs>
              <a:gs pos="66000">
                <a:srgbClr val="FFFF00"/>
              </a:gs>
              <a:gs pos="100000">
                <a:schemeClr val="bg1"/>
              </a:gs>
            </a:gsLst>
            <a:lin ang="2700000" scaled="1"/>
          </a:gradFill>
          <a:ln>
            <a:noFill/>
          </a:ln>
          <a:effectLst>
            <a:glow rad="558800">
              <a:srgbClr val="FFFF00">
                <a:alpha val="40000"/>
              </a:srgbClr>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1705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repeatCount="200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1000"/>
                            </p:stCondLst>
                            <p:childTnLst>
                              <p:par>
                                <p:cTn id="15" presetID="27" presetClass="emph" presetSubtype="0" repeatCount="2000" fill="remove" grpId="1" nodeType="afterEffect">
                                  <p:stCondLst>
                                    <p:cond delay="0"/>
                                  </p:stCondLst>
                                  <p:childTnLst>
                                    <p:animClr clrSpc="rgb" dir="cw">
                                      <p:cBhvr override="childStyle">
                                        <p:cTn id="16" dur="250" autoRev="1" fill="remove"/>
                                        <p:tgtEl>
                                          <p:spTgt spid="38"/>
                                        </p:tgtEl>
                                        <p:attrNameLst>
                                          <p:attrName>style.color</p:attrName>
                                        </p:attrNameLst>
                                      </p:cBhvr>
                                      <p:to>
                                        <a:schemeClr val="bg1"/>
                                      </p:to>
                                    </p:animClr>
                                    <p:animClr clrSpc="rgb" dir="cw">
                                      <p:cBhvr>
                                        <p:cTn id="17" dur="250" autoRev="1" fill="remove"/>
                                        <p:tgtEl>
                                          <p:spTgt spid="38"/>
                                        </p:tgtEl>
                                        <p:attrNameLst>
                                          <p:attrName>fillcolor</p:attrName>
                                        </p:attrNameLst>
                                      </p:cBhvr>
                                      <p:to>
                                        <a:schemeClr val="bg1"/>
                                      </p:to>
                                    </p:animClr>
                                    <p:set>
                                      <p:cBhvr>
                                        <p:cTn id="18" dur="250" autoRev="1" fill="remove"/>
                                        <p:tgtEl>
                                          <p:spTgt spid="38"/>
                                        </p:tgtEl>
                                        <p:attrNameLst>
                                          <p:attrName>fill.type</p:attrName>
                                        </p:attrNameLst>
                                      </p:cBhvr>
                                      <p:to>
                                        <p:strVal val="solid"/>
                                      </p:to>
                                    </p:set>
                                    <p:set>
                                      <p:cBhvr>
                                        <p:cTn id="19" dur="250" autoRev="1" fill="remove"/>
                                        <p:tgtEl>
                                          <p:spTgt spid="38"/>
                                        </p:tgtEl>
                                        <p:attrNameLst>
                                          <p:attrName>fill.on</p:attrName>
                                        </p:attrNameLst>
                                      </p:cBhvr>
                                      <p:to>
                                        <p:strVal val="true"/>
                                      </p:to>
                                    </p:set>
                                  </p:childTnLst>
                                </p:cTn>
                              </p:par>
                              <p:par>
                                <p:cTn id="20" presetID="6" presetClass="emph" presetSubtype="0" repeatCount="2000" fill="hold" grpId="0" nodeType="withEffect">
                                  <p:stCondLst>
                                    <p:cond delay="0"/>
                                  </p:stCondLst>
                                  <p:childTnLst>
                                    <p:animScale>
                                      <p:cBhvr>
                                        <p:cTn id="21" dur="500" fill="hold"/>
                                        <p:tgtEl>
                                          <p:spTgt spid="40"/>
                                        </p:tgtEl>
                                      </p:cBhvr>
                                      <p:by x="150000" y="150000"/>
                                    </p:animScale>
                                  </p:childTnLst>
                                </p:cTn>
                              </p:par>
                              <p:par>
                                <p:cTn id="22" presetID="42" presetClass="path" presetSubtype="0" accel="50000" decel="50000" fill="hold" grpId="1" nodeType="withEffect">
                                  <p:stCondLst>
                                    <p:cond delay="0"/>
                                  </p:stCondLst>
                                  <p:childTnLst>
                                    <p:animMotion origin="layout" path="M -1.66667E-6 1.85185E-6 L -0.0816 -0.0625 " pathEditMode="relative" rAng="0" ptsTypes="AA">
                                      <p:cBhvr>
                                        <p:cTn id="23" dur="500" fill="hold"/>
                                        <p:tgtEl>
                                          <p:spTgt spid="40"/>
                                        </p:tgtEl>
                                        <p:attrNameLst>
                                          <p:attrName>ppt_x</p:attrName>
                                          <p:attrName>ppt_y</p:attrName>
                                        </p:attrNameLst>
                                      </p:cBhvr>
                                      <p:rCtr x="-4080" y="-3125"/>
                                    </p:animMotion>
                                  </p:childTnLst>
                                </p:cTn>
                              </p:par>
                            </p:childTnLst>
                          </p:cTn>
                        </p:par>
                        <p:par>
                          <p:cTn id="24" fill="hold">
                            <p:stCondLst>
                              <p:cond delay="2000"/>
                            </p:stCondLst>
                            <p:childTnLst>
                              <p:par>
                                <p:cTn id="25" presetID="10" presetClass="exit" presetSubtype="0" fill="hold" grpId="2" nodeType="afterEffect">
                                  <p:stCondLst>
                                    <p:cond delay="0"/>
                                  </p:stCondLst>
                                  <p:childTnLst>
                                    <p:animEffect transition="out" filter="fade">
                                      <p:cBhvr>
                                        <p:cTn id="26" dur="500"/>
                                        <p:tgtEl>
                                          <p:spTgt spid="38"/>
                                        </p:tgtEl>
                                      </p:cBhvr>
                                    </p:animEffect>
                                    <p:set>
                                      <p:cBhvr>
                                        <p:cTn id="27" dur="1" fill="hold">
                                          <p:stCondLst>
                                            <p:cond delay="499"/>
                                          </p:stCondLst>
                                        </p:cTn>
                                        <p:tgtEl>
                                          <p:spTgt spid="38"/>
                                        </p:tgtEl>
                                        <p:attrNameLst>
                                          <p:attrName>style.visibility</p:attrName>
                                        </p:attrNameLst>
                                      </p:cBhvr>
                                      <p:to>
                                        <p:strVal val="hidden"/>
                                      </p:to>
                                    </p:set>
                                  </p:childTnLst>
                                </p:cTn>
                              </p:par>
                              <p:par>
                                <p:cTn id="28" presetID="10" presetClass="exit" presetSubtype="0" fill="hold" grpId="3" nodeType="withEffect">
                                  <p:stCondLst>
                                    <p:cond delay="0"/>
                                  </p:stCondLst>
                                  <p:childTnLst>
                                    <p:animEffect transition="out" filter="fade">
                                      <p:cBhvr>
                                        <p:cTn id="29" dur="500"/>
                                        <p:tgtEl>
                                          <p:spTgt spid="40"/>
                                        </p:tgtEl>
                                      </p:cBhvr>
                                    </p:animEffect>
                                    <p:set>
                                      <p:cBhvr>
                                        <p:cTn id="30" dur="1" fill="hold">
                                          <p:stCondLst>
                                            <p:cond delay="499"/>
                                          </p:stCondLst>
                                        </p:cTn>
                                        <p:tgtEl>
                                          <p:spTgt spid="40"/>
                                        </p:tgtEl>
                                        <p:attrNameLst>
                                          <p:attrName>style.visibility</p:attrName>
                                        </p:attrNameLst>
                                      </p:cBhvr>
                                      <p:to>
                                        <p:strVal val="hidden"/>
                                      </p:to>
                                    </p:set>
                                  </p:childTnLst>
                                </p:cTn>
                              </p:par>
                            </p:childTnLst>
                          </p:cTn>
                        </p:par>
                        <p:par>
                          <p:cTn id="31" fill="hold">
                            <p:stCondLst>
                              <p:cond delay="2500"/>
                            </p:stCondLst>
                            <p:childTnLst>
                              <p:par>
                                <p:cTn id="32" presetID="42" presetClass="path" presetSubtype="0" accel="50000" decel="50000" fill="hold" nodeType="afterEffect">
                                  <p:stCondLst>
                                    <p:cond delay="0"/>
                                  </p:stCondLst>
                                  <p:childTnLst>
                                    <p:animMotion origin="layout" path="M -3.05556E-6 -7.40741E-7 L 0.35226 -0.44699 " pathEditMode="relative" rAng="0" ptsTypes="AA">
                                      <p:cBhvr>
                                        <p:cTn id="33" dur="5000" fill="hold"/>
                                        <p:tgtEl>
                                          <p:spTgt spid="7"/>
                                        </p:tgtEl>
                                        <p:attrNameLst>
                                          <p:attrName>ppt_x</p:attrName>
                                          <p:attrName>ppt_y</p:attrName>
                                        </p:attrNameLst>
                                      </p:cBhvr>
                                      <p:rCtr x="17604" y="-22361"/>
                                    </p:animMotion>
                                  </p:childTnLst>
                                </p:cTn>
                              </p:par>
                            </p:childTnLst>
                          </p:cTn>
                        </p:par>
                        <p:par>
                          <p:cTn id="34" fill="hold">
                            <p:stCondLst>
                              <p:cond delay="7500"/>
                            </p:stCondLst>
                            <p:childTnLst>
                              <p:par>
                                <p:cTn id="35" presetID="10"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42" presetClass="path" presetSubtype="0" accel="50000" decel="50000" fill="hold" grpId="2" nodeType="withEffect">
                                  <p:stCondLst>
                                    <p:cond delay="0"/>
                                  </p:stCondLst>
                                  <p:childTnLst>
                                    <p:animMotion origin="layout" path="M -1.94444E-6 2.22222E-6 L -0.17569 -0.14028 " pathEditMode="relative" rAng="0" ptsTypes="AA">
                                      <p:cBhvr>
                                        <p:cTn id="39" dur="500" fill="hold"/>
                                        <p:tgtEl>
                                          <p:spTgt spid="32"/>
                                        </p:tgtEl>
                                        <p:attrNameLst>
                                          <p:attrName>ppt_x</p:attrName>
                                          <p:attrName>ppt_y</p:attrName>
                                        </p:attrNameLst>
                                      </p:cBhvr>
                                      <p:rCtr x="-8785" y="-7014"/>
                                    </p:animMotion>
                                  </p:childTnLst>
                                </p:cTn>
                              </p:par>
                              <p:par>
                                <p:cTn id="40" presetID="10" presetClass="exit" presetSubtype="0" fill="hold" grpId="1" nodeType="withEffect">
                                  <p:stCondLst>
                                    <p:cond delay="0"/>
                                  </p:stCondLst>
                                  <p:childTnLst>
                                    <p:animEffect transition="out" filter="fade">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10800000">
                                      <p:cBhvr>
                                        <p:cTn id="46" dur="2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P spid="40" grpId="0" animBg="1"/>
      <p:bldP spid="40" grpId="1" animBg="1"/>
      <p:bldP spid="40" grpId="2" animBg="1"/>
      <p:bldP spid="40" grpId="3" animBg="1"/>
      <p:bldP spid="32" grpId="0" animBg="1"/>
      <p:bldP spid="32" grpId="1" animBg="1"/>
      <p:bldP spid="32"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579" y="-1558800"/>
            <a:ext cx="6252598" cy="5788532"/>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655" y="6381328"/>
            <a:ext cx="1949684" cy="1462263"/>
          </a:xfrm>
          <a:prstGeom prst="rect">
            <a:avLst/>
          </a:prstGeom>
        </p:spPr>
      </p:pic>
      <p:grpSp>
        <p:nvGrpSpPr>
          <p:cNvPr id="36" name="Группа 35"/>
          <p:cNvGrpSpPr/>
          <p:nvPr/>
        </p:nvGrpSpPr>
        <p:grpSpPr>
          <a:xfrm>
            <a:off x="1361644" y="1008647"/>
            <a:ext cx="6188703" cy="4941734"/>
            <a:chOff x="1741944" y="1000574"/>
            <a:chExt cx="6188703" cy="4941734"/>
          </a:xfrm>
        </p:grpSpPr>
        <p:grpSp>
          <p:nvGrpSpPr>
            <p:cNvPr id="18" name="Группа 17"/>
            <p:cNvGrpSpPr/>
            <p:nvPr/>
          </p:nvGrpSpPr>
          <p:grpSpPr>
            <a:xfrm>
              <a:off x="1741944" y="1000574"/>
              <a:ext cx="6188703" cy="4941734"/>
              <a:chOff x="1741944" y="1000574"/>
              <a:chExt cx="6188703" cy="4941734"/>
            </a:xfrm>
          </p:grpSpPr>
          <p:grpSp>
            <p:nvGrpSpPr>
              <p:cNvPr id="14" name="Группа 13"/>
              <p:cNvGrpSpPr/>
              <p:nvPr/>
            </p:nvGrpSpPr>
            <p:grpSpPr>
              <a:xfrm rot="18411246">
                <a:off x="2801223" y="-58705"/>
                <a:ext cx="3672171" cy="5790730"/>
                <a:chOff x="863134" y="14243"/>
                <a:chExt cx="3672171" cy="5804621"/>
              </a:xfrm>
            </p:grpSpPr>
            <p:sp>
              <p:nvSpPr>
                <p:cNvPr id="10" name="Цилиндр 9"/>
                <p:cNvSpPr/>
                <p:nvPr/>
              </p:nvSpPr>
              <p:spPr>
                <a:xfrm>
                  <a:off x="2604815" y="1628800"/>
                  <a:ext cx="186332" cy="1792216"/>
                </a:xfrm>
                <a:prstGeom prst="can">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рапеция 8"/>
                <p:cNvSpPr/>
                <p:nvPr/>
              </p:nvSpPr>
              <p:spPr>
                <a:xfrm>
                  <a:off x="2240782" y="3924898"/>
                  <a:ext cx="914400" cy="1216152"/>
                </a:xfrm>
                <a:prstGeom prst="trapezoid">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p:cNvGrpSpPr/>
                <p:nvPr/>
              </p:nvGrpSpPr>
              <p:grpSpPr>
                <a:xfrm>
                  <a:off x="863134" y="5129900"/>
                  <a:ext cx="3672171" cy="688964"/>
                  <a:chOff x="827821" y="5474383"/>
                  <a:chExt cx="3672171" cy="688964"/>
                </a:xfrm>
              </p:grpSpPr>
              <p:sp>
                <p:nvSpPr>
                  <p:cNvPr id="5" name="Месяц 4"/>
                  <p:cNvSpPr/>
                  <p:nvPr/>
                </p:nvSpPr>
                <p:spPr>
                  <a:xfrm rot="5400000">
                    <a:off x="2435307" y="3866897"/>
                    <a:ext cx="457200" cy="3672171"/>
                  </a:xfrm>
                  <a:prstGeom prst="moon">
                    <a:avLst/>
                  </a:prstGeom>
                  <a:gradFill flip="none" rotWithShape="1">
                    <a:gsLst>
                      <a:gs pos="0">
                        <a:schemeClr val="bg2">
                          <a:lumMod val="25000"/>
                        </a:schemeClr>
                      </a:gs>
                      <a:gs pos="66000">
                        <a:schemeClr val="bg1">
                          <a:lumMod val="7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863134" y="5734476"/>
                    <a:ext cx="3599071" cy="428871"/>
                  </a:xfrm>
                  <a:prstGeom prst="ellipse">
                    <a:avLst/>
                  </a:prstGeom>
                  <a:gradFill>
                    <a:gsLst>
                      <a:gs pos="0">
                        <a:schemeClr val="bg1"/>
                      </a:gs>
                      <a:gs pos="66000">
                        <a:schemeClr val="tx2">
                          <a:lumMod val="40000"/>
                          <a:lumOff val="60000"/>
                        </a:schemeClr>
                      </a:gs>
                      <a:gs pos="100000">
                        <a:schemeClr val="bg1"/>
                      </a:gs>
                    </a:gsLst>
                    <a:lin ang="10800000" scaled="1"/>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Равнобедренный треугольник 12"/>
                <p:cNvSpPr/>
                <p:nvPr/>
              </p:nvSpPr>
              <p:spPr>
                <a:xfrm>
                  <a:off x="2614138" y="14243"/>
                  <a:ext cx="150605" cy="1338775"/>
                </a:xfrm>
                <a:prstGeom prst="triangle">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Хорда 10"/>
                <p:cNvSpPr/>
                <p:nvPr/>
              </p:nvSpPr>
              <p:spPr>
                <a:xfrm rot="6765718">
                  <a:off x="2240782" y="3282253"/>
                  <a:ext cx="914400" cy="914400"/>
                </a:xfrm>
                <a:prstGeom prst="chord">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2375184" y="1098320"/>
                  <a:ext cx="648072" cy="632805"/>
                </a:xfrm>
                <a:prstGeom prst="ellipse">
                  <a:avLst/>
                </a:prstGeom>
                <a:gradFill>
                  <a:gsLst>
                    <a:gs pos="0">
                      <a:schemeClr val="bg1"/>
                    </a:gs>
                    <a:gs pos="66000">
                      <a:schemeClr val="tx2">
                        <a:lumMod val="40000"/>
                        <a:lumOff val="6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Блок-схема: задержка 16"/>
              <p:cNvSpPr/>
              <p:nvPr/>
            </p:nvSpPr>
            <p:spPr>
              <a:xfrm rot="2220315">
                <a:off x="5916067" y="5306617"/>
                <a:ext cx="214730" cy="195209"/>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Блок-схема: задержка 18"/>
              <p:cNvSpPr/>
              <p:nvPr/>
            </p:nvSpPr>
            <p:spPr>
              <a:xfrm rot="2220315">
                <a:off x="6283483" y="4707541"/>
                <a:ext cx="259823" cy="23620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Блок-схема: задержка 19"/>
              <p:cNvSpPr/>
              <p:nvPr/>
            </p:nvSpPr>
            <p:spPr>
              <a:xfrm rot="2220315">
                <a:off x="6715531" y="4131477"/>
                <a:ext cx="259823" cy="23620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Блок-схема: задержка 20"/>
              <p:cNvSpPr/>
              <p:nvPr/>
            </p:nvSpPr>
            <p:spPr>
              <a:xfrm rot="2220315">
                <a:off x="7170125" y="3616013"/>
                <a:ext cx="214730" cy="21473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Блок-схема: задержка 21"/>
              <p:cNvSpPr/>
              <p:nvPr/>
            </p:nvSpPr>
            <p:spPr>
              <a:xfrm rot="2220315">
                <a:off x="7539926" y="3194804"/>
                <a:ext cx="195209" cy="177463"/>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Блок-схема: задержка 22"/>
              <p:cNvSpPr/>
              <p:nvPr/>
            </p:nvSpPr>
            <p:spPr>
              <a:xfrm rot="2220315">
                <a:off x="7797316" y="3004962"/>
                <a:ext cx="133331" cy="12121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Блок-схема: задержка 23"/>
              <p:cNvSpPr/>
              <p:nvPr/>
            </p:nvSpPr>
            <p:spPr>
              <a:xfrm rot="2220315">
                <a:off x="7759402" y="3251413"/>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Блок-схема: задержка 24"/>
              <p:cNvSpPr/>
              <p:nvPr/>
            </p:nvSpPr>
            <p:spPr>
              <a:xfrm rot="2220315">
                <a:off x="7543378" y="3665793"/>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Блок-схема: задержка 25"/>
              <p:cNvSpPr/>
              <p:nvPr/>
            </p:nvSpPr>
            <p:spPr>
              <a:xfrm rot="2220315">
                <a:off x="7183338" y="4169849"/>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Блок-схема: задержка 26"/>
              <p:cNvSpPr/>
              <p:nvPr/>
            </p:nvSpPr>
            <p:spPr>
              <a:xfrm rot="2220315">
                <a:off x="6819023" y="4673905"/>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Блок-схема: задержка 27"/>
              <p:cNvSpPr/>
              <p:nvPr/>
            </p:nvSpPr>
            <p:spPr>
              <a:xfrm rot="2220315">
                <a:off x="6391250" y="5199995"/>
                <a:ext cx="110191" cy="100174"/>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Блок-схема: задержка 28"/>
              <p:cNvSpPr/>
              <p:nvPr/>
            </p:nvSpPr>
            <p:spPr>
              <a:xfrm rot="2220315">
                <a:off x="6023864" y="5602763"/>
                <a:ext cx="124883" cy="114666"/>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Блок-схема: задержка 29"/>
              <p:cNvSpPr/>
              <p:nvPr/>
            </p:nvSpPr>
            <p:spPr>
              <a:xfrm rot="2220315">
                <a:off x="5693220" y="5821098"/>
                <a:ext cx="133331" cy="121210"/>
              </a:xfrm>
              <a:prstGeom prst="flowChartDelay">
                <a:avLst/>
              </a:prstGeom>
              <a:gradFill flip="none" rotWithShape="1">
                <a:gsLst>
                  <a:gs pos="0">
                    <a:schemeClr val="bg1"/>
                  </a:gs>
                  <a:gs pos="66000">
                    <a:schemeClr val="tx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Месяц 30"/>
            <p:cNvSpPr/>
            <p:nvPr/>
          </p:nvSpPr>
          <p:spPr>
            <a:xfrm rot="13134478">
              <a:off x="5365294" y="3048736"/>
              <a:ext cx="174674" cy="831273"/>
            </a:xfrm>
            <a:prstGeom prst="moon">
              <a:avLst>
                <a:gd name="adj" fmla="val 86738"/>
              </a:avLst>
            </a:prstGeom>
            <a:gradFill>
              <a:gsLst>
                <a:gs pos="0">
                  <a:schemeClr val="bg1"/>
                </a:gs>
                <a:gs pos="66000">
                  <a:schemeClr val="tx2">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Месяц 32"/>
            <p:cNvSpPr/>
            <p:nvPr/>
          </p:nvSpPr>
          <p:spPr>
            <a:xfrm rot="2343984">
              <a:off x="3313739" y="1597212"/>
              <a:ext cx="179063" cy="640779"/>
            </a:xfrm>
            <a:prstGeom prst="moon">
              <a:avLst/>
            </a:prstGeom>
            <a:gradFill>
              <a:gsLst>
                <a:gs pos="0">
                  <a:schemeClr val="bg1"/>
                </a:gs>
                <a:gs pos="66000">
                  <a:schemeClr val="tx2">
                    <a:lumMod val="60000"/>
                    <a:lumOff val="40000"/>
                  </a:schemeClr>
                </a:gs>
                <a:gs pos="100000">
                  <a:schemeClr val="bg1"/>
                </a:gs>
              </a:gsLst>
              <a:lin ang="270000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0" name="Овал 39"/>
          <p:cNvSpPr/>
          <p:nvPr/>
        </p:nvSpPr>
        <p:spPr>
          <a:xfrm rot="18314115">
            <a:off x="6108427" y="4200780"/>
            <a:ext cx="393464" cy="232841"/>
          </a:xfrm>
          <a:prstGeom prst="ellipse">
            <a:avLst/>
          </a:prstGeom>
          <a:gradFill>
            <a:gsLst>
              <a:gs pos="0">
                <a:schemeClr val="bg1"/>
              </a:gs>
              <a:gs pos="66000">
                <a:srgbClr val="BFF8F9"/>
              </a:gs>
              <a:gs pos="100000">
                <a:schemeClr val="bg1"/>
              </a:gs>
            </a:gsLst>
            <a:lin ang="2700000" scaled="1"/>
          </a:gradFill>
          <a:ln>
            <a:noFill/>
          </a:ln>
          <a:effectLst>
            <a:glow rad="368300">
              <a:schemeClr val="accent5">
                <a:satMod val="175000"/>
                <a:alpha val="40000"/>
              </a:schemeClr>
            </a:glo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Молния 2"/>
          <p:cNvSpPr/>
          <p:nvPr/>
        </p:nvSpPr>
        <p:spPr>
          <a:xfrm rot="9865560">
            <a:off x="7533631" y="2987326"/>
            <a:ext cx="914400" cy="914400"/>
          </a:xfrm>
          <a:prstGeom prst="lightningBolt">
            <a:avLst/>
          </a:prstGeom>
          <a:gradFill>
            <a:gsLst>
              <a:gs pos="0">
                <a:schemeClr val="bg1"/>
              </a:gs>
              <a:gs pos="66000">
                <a:srgbClr val="FFFF00"/>
              </a:gs>
              <a:gs pos="100000">
                <a:schemeClr val="bg1"/>
              </a:gs>
            </a:gsLst>
            <a:lin ang="2700000" scaled="1"/>
          </a:gradFill>
          <a:ln>
            <a:noFill/>
          </a:ln>
          <a:effectLst>
            <a:glow rad="558800">
              <a:srgbClr val="FFFF00">
                <a:alpha val="40000"/>
              </a:srgbClr>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Молния 34"/>
          <p:cNvSpPr/>
          <p:nvPr/>
        </p:nvSpPr>
        <p:spPr>
          <a:xfrm rot="9865560">
            <a:off x="7273848" y="3310700"/>
            <a:ext cx="914400" cy="914400"/>
          </a:xfrm>
          <a:prstGeom prst="lightningBolt">
            <a:avLst/>
          </a:prstGeom>
          <a:gradFill>
            <a:gsLst>
              <a:gs pos="0">
                <a:schemeClr val="bg1"/>
              </a:gs>
              <a:gs pos="66000">
                <a:srgbClr val="FFFF00"/>
              </a:gs>
              <a:gs pos="100000">
                <a:schemeClr val="bg1"/>
              </a:gs>
            </a:gsLst>
            <a:lin ang="2700000" scaled="1"/>
          </a:gradFill>
          <a:ln>
            <a:noFill/>
          </a:ln>
          <a:effectLst>
            <a:glow rad="558800">
              <a:srgbClr val="FFFF00">
                <a:alpha val="40000"/>
              </a:srgbClr>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p:cNvSpPr/>
          <p:nvPr/>
        </p:nvSpPr>
        <p:spPr>
          <a:xfrm rot="18534995">
            <a:off x="3704654" y="4428850"/>
            <a:ext cx="355011" cy="119495"/>
          </a:xfrm>
          <a:prstGeom prst="ellipse">
            <a:avLst/>
          </a:prstGeom>
          <a:gradFill>
            <a:gsLst>
              <a:gs pos="0">
                <a:schemeClr val="bg1"/>
              </a:gs>
              <a:gs pos="66000">
                <a:schemeClr val="tx2">
                  <a:lumMod val="40000"/>
                  <a:lumOff val="60000"/>
                </a:schemeClr>
              </a:gs>
              <a:gs pos="100000">
                <a:schemeClr val="bg1"/>
              </a:gs>
            </a:gsLst>
            <a:lin ang="2700000" scaled="1"/>
          </a:gradFill>
          <a:ln>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2943349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6" presetClass="emph" presetSubtype="0" repeatCount="2000" fill="hold" grpId="0" nodeType="withEffect">
                                  <p:stCondLst>
                                    <p:cond delay="0"/>
                                  </p:stCondLst>
                                  <p:childTnLst>
                                    <p:animScale>
                                      <p:cBhvr>
                                        <p:cTn id="12" dur="500" fill="hold"/>
                                        <p:tgtEl>
                                          <p:spTgt spid="40"/>
                                        </p:tgtEl>
                                      </p:cBhvr>
                                      <p:by x="150000" y="150000"/>
                                    </p:animScale>
                                  </p:childTnLst>
                                </p:cTn>
                              </p:par>
                              <p:par>
                                <p:cTn id="13" presetID="42" presetClass="path" presetSubtype="0" repeatCount="2000" accel="50000" decel="50000" fill="hold" grpId="1" nodeType="withEffect">
                                  <p:stCondLst>
                                    <p:cond delay="0"/>
                                  </p:stCondLst>
                                  <p:childTnLst>
                                    <p:animMotion origin="layout" path="M -3.33333E-6 1.85185E-6 L 0.0467 0.04907 " pathEditMode="relative" rAng="0" ptsTypes="AA">
                                      <p:cBhvr>
                                        <p:cTn id="14" dur="500" fill="hold"/>
                                        <p:tgtEl>
                                          <p:spTgt spid="40"/>
                                        </p:tgtEl>
                                        <p:attrNameLst>
                                          <p:attrName>ppt_x</p:attrName>
                                          <p:attrName>ppt_y</p:attrName>
                                        </p:attrNameLst>
                                      </p:cBhvr>
                                      <p:rCtr x="2326" y="2454"/>
                                    </p:animMotion>
                                  </p:childTnLst>
                                </p:cTn>
                              </p:par>
                              <p:par>
                                <p:cTn id="15" presetID="10" presetClass="exit" presetSubtype="0" fill="hold" grpId="3" nodeType="withEffect">
                                  <p:stCondLst>
                                    <p:cond delay="0"/>
                                  </p:stCondLst>
                                  <p:childTnLst>
                                    <p:animEffect transition="out" filter="fade">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par>
                                <p:cTn id="18" presetID="42" presetClass="path" presetSubtype="0" accel="50000" decel="50000" fill="hold" nodeType="withEffect">
                                  <p:stCondLst>
                                    <p:cond delay="0"/>
                                  </p:stCondLst>
                                  <p:childTnLst>
                                    <p:animMotion origin="layout" path="M 2.5E-6 2.96296E-6 L 0.19253 -0.15903 " pathEditMode="relative" rAng="0" ptsTypes="AA">
                                      <p:cBhvr>
                                        <p:cTn id="19" dur="5000" fill="hold"/>
                                        <p:tgtEl>
                                          <p:spTgt spid="2"/>
                                        </p:tgtEl>
                                        <p:attrNameLst>
                                          <p:attrName>ppt_x</p:attrName>
                                          <p:attrName>ppt_y</p:attrName>
                                        </p:attrNameLst>
                                      </p:cBhvr>
                                      <p:rCtr x="9618" y="-7963"/>
                                    </p:animMotion>
                                  </p:childTnLst>
                                </p:cTn>
                              </p:par>
                              <p:par>
                                <p:cTn id="20" presetID="6" presetClass="emph" presetSubtype="0" fill="hold" nodeType="withEffect">
                                  <p:stCondLst>
                                    <p:cond delay="0"/>
                                  </p:stCondLst>
                                  <p:childTnLst>
                                    <p:animScale>
                                      <p:cBhvr>
                                        <p:cTn id="21" dur="5000" fill="hold"/>
                                        <p:tgtEl>
                                          <p:spTgt spid="2"/>
                                        </p:tgtEl>
                                      </p:cBhvr>
                                      <p:by x="350000" y="350000"/>
                                    </p:animScale>
                                  </p:childTnLst>
                                </p:cTn>
                              </p:par>
                              <p:par>
                                <p:cTn id="22" presetID="42" presetClass="path" presetSubtype="0" accel="50000" decel="50000" fill="hold" nodeType="withEffect">
                                  <p:stCondLst>
                                    <p:cond delay="0"/>
                                  </p:stCondLst>
                                  <p:childTnLst>
                                    <p:animMotion origin="layout" path="M -1.38889E-6 4.07407E-6 L 0.14549 -0.57662 " pathEditMode="relative" rAng="0" ptsTypes="AA">
                                      <p:cBhvr>
                                        <p:cTn id="23" dur="5000" fill="hold"/>
                                        <p:tgtEl>
                                          <p:spTgt spid="7"/>
                                        </p:tgtEl>
                                        <p:attrNameLst>
                                          <p:attrName>ppt_x</p:attrName>
                                          <p:attrName>ppt_y</p:attrName>
                                        </p:attrNameLst>
                                      </p:cBhvr>
                                      <p:rCtr x="7274" y="-28819"/>
                                    </p:animMotion>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42" presetClass="path" presetSubtype="0" accel="50000" decel="50000" fill="hold" grpId="3" nodeType="withEffect">
                                  <p:stCondLst>
                                    <p:cond delay="0"/>
                                  </p:stCondLst>
                                  <p:childTnLst>
                                    <p:animMotion origin="layout" path="M 3.88889E-6 4.44444E-6 L 0.26875 0.15023 " pathEditMode="relative" rAng="0" ptsTypes="AA">
                                      <p:cBhvr>
                                        <p:cTn id="32" dur="500" fill="hold"/>
                                        <p:tgtEl>
                                          <p:spTgt spid="35"/>
                                        </p:tgtEl>
                                        <p:attrNameLst>
                                          <p:attrName>ppt_x</p:attrName>
                                          <p:attrName>ppt_y</p:attrName>
                                        </p:attrNameLst>
                                      </p:cBhvr>
                                      <p:rCtr x="13438" y="7500"/>
                                    </p:animMotion>
                                  </p:childTnLst>
                                </p:cTn>
                              </p:par>
                              <p:par>
                                <p:cTn id="33" presetID="42" presetClass="path" presetSubtype="0" accel="50000" decel="50000" fill="hold" grpId="3" nodeType="withEffect">
                                  <p:stCondLst>
                                    <p:cond delay="0"/>
                                  </p:stCondLst>
                                  <p:childTnLst>
                                    <p:animMotion origin="layout" path="M 1.66667E-6 -4.81481E-6 L 0.27969 0.1551 " pathEditMode="relative" rAng="0" ptsTypes="AA">
                                      <p:cBhvr>
                                        <p:cTn id="34" dur="500" fill="hold"/>
                                        <p:tgtEl>
                                          <p:spTgt spid="3"/>
                                        </p:tgtEl>
                                        <p:attrNameLst>
                                          <p:attrName>ppt_x</p:attrName>
                                          <p:attrName>ppt_y</p:attrName>
                                        </p:attrNameLst>
                                      </p:cBhvr>
                                      <p:rCtr x="13976" y="7755"/>
                                    </p:animMotion>
                                  </p:childTnLst>
                                </p:cTn>
                              </p:par>
                              <p:par>
                                <p:cTn id="35" presetID="8" presetClass="emph" presetSubtype="0" fill="hold" nodeType="withEffect">
                                  <p:stCondLst>
                                    <p:cond delay="0"/>
                                  </p:stCondLst>
                                  <p:childTnLst>
                                    <p:animRot by="-1800000">
                                      <p:cBhvr>
                                        <p:cTn id="36" dur="2000" fill="hold"/>
                                        <p:tgtEl>
                                          <p:spTgt spid="36"/>
                                        </p:tgtEl>
                                        <p:attrNameLst>
                                          <p:attrName>r</p:attrName>
                                        </p:attrNameLst>
                                      </p:cBhvr>
                                    </p:animRot>
                                  </p:childTnLst>
                                </p:cTn>
                              </p:par>
                            </p:childTnLst>
                          </p:cTn>
                        </p:par>
                        <p:par>
                          <p:cTn id="37" fill="hold">
                            <p:stCondLst>
                              <p:cond delay="7000"/>
                            </p:stCondLst>
                            <p:childTnLst>
                              <p:par>
                                <p:cTn id="38" presetID="10" presetClass="exit" presetSubtype="0" fill="hold" grpId="2"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childTnLst>
                          </p:cTn>
                        </p:par>
                        <p:par>
                          <p:cTn id="44" fill="hold">
                            <p:stCondLst>
                              <p:cond delay="7500"/>
                            </p:stCondLst>
                            <p:childTnLst>
                              <p:par>
                                <p:cTn id="45" presetID="42" presetClass="path" presetSubtype="0" fill="hold" nodeType="afterEffect">
                                  <p:stCondLst>
                                    <p:cond delay="0"/>
                                  </p:stCondLst>
                                  <p:childTnLst>
                                    <p:animMotion origin="layout" path="M -2.77778E-7 -7.40741E-7 L -0.06267 0.17523 " pathEditMode="relative" rAng="0" ptsTypes="AA">
                                      <p:cBhvr>
                                        <p:cTn id="46" dur="2000" fill="hold"/>
                                        <p:tgtEl>
                                          <p:spTgt spid="36"/>
                                        </p:tgtEl>
                                        <p:attrNameLst>
                                          <p:attrName>ppt_x</p:attrName>
                                          <p:attrName>ppt_y</p:attrName>
                                        </p:attrNameLst>
                                      </p:cBhvr>
                                      <p:rCtr x="-3142" y="8750"/>
                                    </p:animMotion>
                                  </p:childTnLst>
                                </p:cTn>
                              </p:par>
                              <p:par>
                                <p:cTn id="47" presetID="42" presetClass="path" presetSubtype="0" fill="hold" nodeType="withEffect">
                                  <p:stCondLst>
                                    <p:cond delay="0"/>
                                  </p:stCondLst>
                                  <p:childTnLst>
                                    <p:animMotion origin="layout" path="M 0.19253 -0.15903 L 0.43663 -0.5581 " pathEditMode="relative" rAng="0" ptsTypes="AA">
                                      <p:cBhvr>
                                        <p:cTn id="48" dur="2000" fill="hold"/>
                                        <p:tgtEl>
                                          <p:spTgt spid="2"/>
                                        </p:tgtEl>
                                        <p:attrNameLst>
                                          <p:attrName>ppt_x</p:attrName>
                                          <p:attrName>ppt_y</p:attrName>
                                        </p:attrNameLst>
                                      </p:cBhvr>
                                      <p:rCtr x="12205" y="-19954"/>
                                    </p:animMotion>
                                  </p:childTnLst>
                                </p:cTn>
                              </p:par>
                              <p:par>
                                <p:cTn id="49" presetID="6" presetClass="emph" presetSubtype="0" decel="40000" fill="hold" nodeType="withEffect">
                                  <p:stCondLst>
                                    <p:cond delay="0"/>
                                  </p:stCondLst>
                                  <p:childTnLst>
                                    <p:animScale>
                                      <p:cBhvr>
                                        <p:cTn id="50" dur="2000" fill="hold"/>
                                        <p:tgtEl>
                                          <p:spTgt spid="2"/>
                                        </p:tgtEl>
                                      </p:cBhvr>
                                      <p:by x="200000" y="200000"/>
                                    </p:animScale>
                                  </p:childTnLst>
                                </p:cTn>
                              </p:par>
                            </p:childTnLst>
                          </p:cTn>
                        </p:par>
                        <p:par>
                          <p:cTn id="51" fill="hold">
                            <p:stCondLst>
                              <p:cond delay="9500"/>
                            </p:stCondLst>
                            <p:childTnLst>
                              <p:par>
                                <p:cTn id="52" presetID="10" presetClass="entr" presetSubtype="0" fill="hold" grpId="0" nodeType="afterEffect">
                                  <p:stCondLst>
                                    <p:cond delay="100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42" presetClass="path" presetSubtype="0" accel="50000" decel="50000" fill="hold" grpId="1" nodeType="withEffect">
                                  <p:stCondLst>
                                    <p:cond delay="0"/>
                                  </p:stCondLst>
                                  <p:childTnLst>
                                    <p:animMotion origin="layout" path="M -5.55556E-7 2.59259E-6 L -0.12917 0.18171 " pathEditMode="relative" rAng="0" ptsTypes="AA">
                                      <p:cBhvr>
                                        <p:cTn id="56" dur="2000" fill="hold"/>
                                        <p:tgtEl>
                                          <p:spTgt spid="4"/>
                                        </p:tgtEl>
                                        <p:attrNameLst>
                                          <p:attrName>ppt_x</p:attrName>
                                          <p:attrName>ppt_y</p:attrName>
                                        </p:attrNameLst>
                                      </p:cBhvr>
                                      <p:rCtr x="-6458" y="9074"/>
                                    </p:animMotion>
                                  </p:childTnLst>
                                </p:cTn>
                              </p:par>
                              <p:par>
                                <p:cTn id="57" presetID="6" presetClass="emph" presetSubtype="0" fill="hold" grpId="2" nodeType="withEffect">
                                  <p:stCondLst>
                                    <p:cond delay="0"/>
                                  </p:stCondLst>
                                  <p:childTnLst>
                                    <p:animScale>
                                      <p:cBhvr>
                                        <p:cTn id="58" dur="2000" fill="hold"/>
                                        <p:tgtEl>
                                          <p:spTgt spid="4"/>
                                        </p:tgtEl>
                                      </p:cBhvr>
                                      <p:by x="50000" y="50000"/>
                                    </p:animScale>
                                  </p:childTnLst>
                                </p:cTn>
                              </p:par>
                            </p:childTnLst>
                          </p:cTn>
                        </p:par>
                        <p:par>
                          <p:cTn id="59" fill="hold">
                            <p:stCondLst>
                              <p:cond delay="11500"/>
                            </p:stCondLst>
                            <p:childTnLst>
                              <p:par>
                                <p:cTn id="60" presetID="37" presetClass="path" presetSubtype="0" accel="50000" decel="50000" fill="hold" grpId="3" nodeType="afterEffect">
                                  <p:stCondLst>
                                    <p:cond delay="0"/>
                                  </p:stCondLst>
                                  <p:childTnLst>
                                    <p:animMotion origin="layout" path="M -0.12917 0.18172 L -0.21406 0.24422 C -0.23195 0.25787 -0.25799 0.26598 -0.28576 0.26598 C -0.31754 0.26598 -0.34288 0.25787 -0.36042 0.24422 L -0.44427 0.18172 " pathEditMode="relative" rAng="0" ptsTypes="FffFF">
                                      <p:cBhvr>
                                        <p:cTn id="61" dur="2000" fill="hold"/>
                                        <p:tgtEl>
                                          <p:spTgt spid="4"/>
                                        </p:tgtEl>
                                        <p:attrNameLst>
                                          <p:attrName>ppt_x</p:attrName>
                                          <p:attrName>ppt_y</p:attrName>
                                        </p:attrNameLst>
                                      </p:cBhvr>
                                      <p:rCtr x="-15764" y="4213"/>
                                    </p:animMotion>
                                  </p:childTnLst>
                                </p:cTn>
                              </p:par>
                              <p:par>
                                <p:cTn id="62" presetID="6" presetClass="emph" presetSubtype="0" fill="hold" grpId="4" nodeType="withEffect">
                                  <p:stCondLst>
                                    <p:cond delay="0"/>
                                  </p:stCondLst>
                                  <p:childTnLst>
                                    <p:animScale>
                                      <p:cBhvr>
                                        <p:cTn id="63" dur="2000" fill="hold"/>
                                        <p:tgtEl>
                                          <p:spTgt spid="4"/>
                                        </p:tgtEl>
                                      </p:cBhvr>
                                      <p:by x="10000" y="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P spid="40" grpId="3" animBg="1"/>
      <p:bldP spid="3" grpId="0" animBg="1"/>
      <p:bldP spid="3" grpId="2" animBg="1"/>
      <p:bldP spid="3" grpId="3" animBg="1"/>
      <p:bldP spid="35" grpId="0" animBg="1"/>
      <p:bldP spid="35" grpId="2" animBg="1"/>
      <p:bldP spid="35" grpId="3" animBg="1"/>
      <p:bldP spid="4" grpId="0" animBg="1"/>
      <p:bldP spid="4" grpId="1" animBg="1"/>
      <p:bldP spid="4" grpId="2" animBg="1"/>
      <p:bldP spid="4" grpId="3" animBg="1"/>
      <p:bldP spid="4" grpId="4"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202630"/>
            <a:ext cx="8229600" cy="6394722"/>
          </a:xfrm>
          <a:gradFill>
            <a:gsLst>
              <a:gs pos="0">
                <a:schemeClr val="accent1">
                  <a:shade val="51000"/>
                  <a:satMod val="130000"/>
                  <a:alpha val="17000"/>
                </a:schemeClr>
              </a:gs>
              <a:gs pos="80000">
                <a:schemeClr val="accent1">
                  <a:shade val="93000"/>
                  <a:satMod val="130000"/>
                  <a:alpha val="51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a:normAutofit/>
          </a:bodyPr>
          <a:lstStyle/>
          <a:p>
            <a:r>
              <a:rPr lang="ru-RU" sz="3200" dirty="0" smtClean="0"/>
              <a:t>Как развить нужную скорость</a:t>
            </a:r>
            <a:r>
              <a:rPr lang="en-US" sz="3200" dirty="0" smtClean="0"/>
              <a:t>?</a:t>
            </a:r>
            <a:r>
              <a:rPr lang="en-US" sz="3200" dirty="0"/>
              <a:t/>
            </a:r>
            <a:br>
              <a:rPr lang="en-US" sz="3200" dirty="0"/>
            </a:br>
            <a:r>
              <a:rPr lang="ru-RU" sz="3600" dirty="0" smtClean="0"/>
              <a:t/>
            </a:r>
            <a:br>
              <a:rPr lang="ru-RU" sz="3600" dirty="0" smtClean="0"/>
            </a:br>
            <a:r>
              <a:rPr lang="ru-RU" sz="3600" dirty="0" smtClean="0"/>
              <a:t/>
            </a:r>
            <a:br>
              <a:rPr lang="ru-RU" sz="3600" dirty="0" smtClean="0"/>
            </a:br>
            <a:endParaRPr lang="en-GB" sz="3600" dirty="0"/>
          </a:p>
        </p:txBody>
      </p:sp>
      <p:sp>
        <p:nvSpPr>
          <p:cNvPr id="4" name="Скругленный прямоугольник 3"/>
          <p:cNvSpPr/>
          <p:nvPr/>
        </p:nvSpPr>
        <p:spPr>
          <a:xfrm>
            <a:off x="683568" y="4509120"/>
            <a:ext cx="7632848" cy="1800200"/>
          </a:xfrm>
          <a:prstGeom prst="roundRect">
            <a:avLst/>
          </a:prstGeom>
          <a:gradFill>
            <a:gsLst>
              <a:gs pos="0">
                <a:srgbClr val="002060"/>
              </a:gs>
              <a:gs pos="80000">
                <a:srgbClr val="0070C0"/>
              </a:gs>
              <a:gs pos="100000">
                <a:schemeClr val="accent1">
                  <a:shade val="94000"/>
                  <a:satMod val="135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prstClr val="white"/>
                </a:solidFill>
              </a:rPr>
              <a:t>Увеличить скорость истечения!</a:t>
            </a:r>
            <a:endParaRPr lang="ru-RU" sz="4000" dirty="0">
              <a:solidFill>
                <a:prstClr val="white"/>
              </a:solidFill>
            </a:endParaRPr>
          </a:p>
        </p:txBody>
      </p:sp>
    </p:spTree>
    <p:extLst>
      <p:ext uri="{BB962C8B-B14F-4D97-AF65-F5344CB8AC3E}">
        <p14:creationId xmlns:p14="http://schemas.microsoft.com/office/powerpoint/2010/main" val="54858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3000" fill="remove" grpId="1"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011572" y="188640"/>
            <a:ext cx="4146584" cy="461665"/>
          </a:xfrm>
          <a:prstGeom prst="rect">
            <a:avLst/>
          </a:prstGeom>
        </p:spPr>
        <p:txBody>
          <a:bodyPr wrap="none">
            <a:spAutoFit/>
          </a:bodyPr>
          <a:lstStyle/>
          <a:p>
            <a:r>
              <a:rPr lang="ru-RU" sz="2400" dirty="0" smtClean="0">
                <a:solidFill>
                  <a:schemeClr val="bg1"/>
                </a:solidFill>
              </a:rPr>
              <a:t>Двигатель на атомных бомбах</a:t>
            </a:r>
            <a:endParaRPr lang="ru-RU" sz="2400" dirty="0">
              <a:solidFill>
                <a:schemeClr val="bg1"/>
              </a:solidFill>
            </a:endParaRPr>
          </a:p>
        </p:txBody>
      </p:sp>
      <p:sp>
        <p:nvSpPr>
          <p:cNvPr id="5" name="Прямоугольник 4"/>
          <p:cNvSpPr/>
          <p:nvPr/>
        </p:nvSpPr>
        <p:spPr>
          <a:xfrm>
            <a:off x="4209712" y="650305"/>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43" y="3356992"/>
            <a:ext cx="7305512" cy="328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1181299"/>
            <a:ext cx="8424936" cy="2031325"/>
          </a:xfrm>
          <a:prstGeom prst="rect">
            <a:avLst/>
          </a:prstGeom>
        </p:spPr>
        <p:txBody>
          <a:bodyPr wrap="square">
            <a:spAutoFit/>
          </a:bodyPr>
          <a:lstStyle/>
          <a:p>
            <a:r>
              <a:rPr lang="ru-RU" dirty="0">
                <a:solidFill>
                  <a:schemeClr val="bg1"/>
                </a:solidFill>
              </a:rPr>
              <a:t> </a:t>
            </a:r>
            <a:r>
              <a:rPr lang="ru-RU" b="1" dirty="0">
                <a:solidFill>
                  <a:schemeClr val="bg1"/>
                </a:solidFill>
              </a:rPr>
              <a:t>1</a:t>
            </a:r>
            <a:r>
              <a:rPr lang="ru-RU" dirty="0">
                <a:solidFill>
                  <a:schemeClr val="bg1"/>
                </a:solidFill>
              </a:rPr>
              <a:t> Взрывная волна от нескольких атомных бомб, мощность каждой из которых составляет пару килотонн в тротиловом эквиваленте, направляется через центральное отверстие в космическом корабле. Бомбы детонируют со скоростью несколько единиц в секунду, создавая огромную движущую силу. </a:t>
            </a:r>
            <a:br>
              <a:rPr lang="ru-RU" dirty="0">
                <a:solidFill>
                  <a:schemeClr val="bg1"/>
                </a:solidFill>
              </a:rPr>
            </a:br>
            <a:r>
              <a:rPr lang="ru-RU" dirty="0">
                <a:solidFill>
                  <a:schemeClr val="bg1"/>
                </a:solidFill>
              </a:rPr>
              <a:t>    </a:t>
            </a:r>
            <a:r>
              <a:rPr lang="ru-RU" b="1" dirty="0">
                <a:solidFill>
                  <a:schemeClr val="bg1"/>
                </a:solidFill>
              </a:rPr>
              <a:t>2</a:t>
            </a:r>
            <a:r>
              <a:rPr lang="ru-RU" dirty="0">
                <a:solidFill>
                  <a:schemeClr val="bg1"/>
                </a:solidFill>
              </a:rPr>
              <a:t> Большая металлическая пластина и амортизаторы поглощают энергию, которая частично преобразуется в скорость. Пластина также обеспечивает защиту экипажа от воздействия радиации</a:t>
            </a:r>
          </a:p>
        </p:txBody>
      </p:sp>
    </p:spTree>
    <p:extLst>
      <p:ext uri="{BB962C8B-B14F-4D97-AF65-F5344CB8AC3E}">
        <p14:creationId xmlns:p14="http://schemas.microsoft.com/office/powerpoint/2010/main" val="2739967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011572" y="332656"/>
            <a:ext cx="4146584" cy="461665"/>
          </a:xfrm>
          <a:prstGeom prst="rect">
            <a:avLst/>
          </a:prstGeom>
        </p:spPr>
        <p:txBody>
          <a:bodyPr wrap="none">
            <a:spAutoFit/>
          </a:bodyPr>
          <a:lstStyle/>
          <a:p>
            <a:r>
              <a:rPr lang="ru-RU" sz="2400" dirty="0" smtClean="0">
                <a:solidFill>
                  <a:schemeClr val="bg1"/>
                </a:solidFill>
              </a:rPr>
              <a:t>Двигатель на атомных бомбах</a:t>
            </a:r>
            <a:endParaRPr lang="ru-RU" sz="2400" dirty="0">
              <a:solidFill>
                <a:schemeClr val="bg1"/>
              </a:solidFill>
            </a:endParaRPr>
          </a:p>
        </p:txBody>
      </p:sp>
      <p:sp>
        <p:nvSpPr>
          <p:cNvPr id="5" name="Прямоугольник 4"/>
          <p:cNvSpPr/>
          <p:nvPr/>
        </p:nvSpPr>
        <p:spPr>
          <a:xfrm>
            <a:off x="4209712" y="827420"/>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00" y="2276872"/>
            <a:ext cx="715905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118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l="-12000" r="-12000"/>
          </a:stretch>
        </a:blipFill>
        <a:effectLst/>
      </p:bgPr>
    </p:bg>
    <p:spTree>
      <p:nvGrpSpPr>
        <p:cNvPr id="1" name=""/>
        <p:cNvGrpSpPr/>
        <p:nvPr/>
      </p:nvGrpSpPr>
      <p:grpSpPr>
        <a:xfrm>
          <a:off x="0" y="0"/>
          <a:ext cx="0" cy="0"/>
          <a:chOff x="0" y="0"/>
          <a:chExt cx="0" cy="0"/>
        </a:xfrm>
      </p:grpSpPr>
      <p:grpSp>
        <p:nvGrpSpPr>
          <p:cNvPr id="7" name="Группа 6"/>
          <p:cNvGrpSpPr/>
          <p:nvPr/>
        </p:nvGrpSpPr>
        <p:grpSpPr>
          <a:xfrm>
            <a:off x="358296" y="718859"/>
            <a:ext cx="4462861" cy="746646"/>
            <a:chOff x="820653" y="1523339"/>
            <a:chExt cx="7440827" cy="2243769"/>
          </a:xfrm>
        </p:grpSpPr>
        <p:sp>
          <p:nvSpPr>
            <p:cNvPr id="4" name="Скругленный прямоугольник 3"/>
            <p:cNvSpPr/>
            <p:nvPr/>
          </p:nvSpPr>
          <p:spPr>
            <a:xfrm>
              <a:off x="820653" y="1523339"/>
              <a:ext cx="7440827" cy="2243769"/>
            </a:xfrm>
            <a:prstGeom prst="roundRect">
              <a:avLst/>
            </a:prstGeom>
            <a:solidFill>
              <a:srgbClr val="15C2FF">
                <a:alpha val="2470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1340951" y="1581276"/>
              <a:ext cx="6400236" cy="1104149"/>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ru-RU" sz="3600" b="1" cap="none" spc="0" dirty="0" smtClean="0">
                  <a:ln/>
                  <a:solidFill>
                    <a:schemeClr val="accent5">
                      <a:tint val="50000"/>
                      <a:satMod val="180000"/>
                    </a:schemeClr>
                  </a:solidFill>
                  <a:effectLst/>
                </a:rPr>
                <a:t>Путь</a:t>
              </a:r>
              <a:r>
                <a:rPr lang="ru-RU" sz="3600" b="1" dirty="0" smtClean="0">
                  <a:ln/>
                  <a:solidFill>
                    <a:schemeClr val="accent5">
                      <a:tint val="50000"/>
                      <a:satMod val="180000"/>
                    </a:schemeClr>
                  </a:solidFill>
                </a:rPr>
                <a:t> к звездам</a:t>
              </a:r>
              <a:endParaRPr lang="ru-RU" sz="3600" b="1" cap="none" spc="0" dirty="0">
                <a:ln/>
                <a:solidFill>
                  <a:schemeClr val="accent5">
                    <a:tint val="50000"/>
                    <a:satMod val="180000"/>
                  </a:schemeClr>
                </a:solidFill>
                <a:effectLst/>
              </a:endParaRPr>
            </a:p>
          </p:txBody>
        </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23" y="1916832"/>
            <a:ext cx="34480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44" y="1772816"/>
            <a:ext cx="6051943" cy="4115321"/>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1103" y="281310"/>
            <a:ext cx="3588685" cy="6061968"/>
          </a:xfrm>
          <a:prstGeom prst="rect">
            <a:avLst/>
          </a:prstGeom>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412" y="2011201"/>
            <a:ext cx="57150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912" y="2780928"/>
            <a:ext cx="487680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4797" y="2682469"/>
            <a:ext cx="4643154" cy="261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360" y="1916832"/>
            <a:ext cx="8785346" cy="474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0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6" presetClass="emph" presetSubtype="0" fill="hold" nodeType="withEffect">
                                  <p:stCondLst>
                                    <p:cond delay="0"/>
                                  </p:stCondLst>
                                  <p:childTnLst>
                                    <p:animScale>
                                      <p:cBhvr>
                                        <p:cTn id="9" dur="2000" fill="hold"/>
                                        <p:tgtEl>
                                          <p:spTgt spid="7"/>
                                        </p:tgtEl>
                                      </p:cBhvr>
                                      <p:by x="150000" y="150000"/>
                                    </p:animScale>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2000"/>
                                        <p:tgtEl>
                                          <p:spTgt spid="3074"/>
                                        </p:tgtEl>
                                      </p:cBhvr>
                                    </p:animEffect>
                                  </p:childTnLst>
                                </p:cTn>
                              </p:par>
                            </p:childTnLst>
                          </p:cTn>
                        </p:par>
                        <p:par>
                          <p:cTn id="14" fill="hold">
                            <p:stCondLst>
                              <p:cond delay="4000"/>
                            </p:stCondLst>
                            <p:childTnLst>
                              <p:par>
                                <p:cTn id="15" presetID="10" presetClass="exit" presetSubtype="0" fill="hold" nodeType="afterEffect">
                                  <p:stCondLst>
                                    <p:cond delay="0"/>
                                  </p:stCondLst>
                                  <p:childTnLst>
                                    <p:animEffect transition="out" filter="fade">
                                      <p:cBhvr>
                                        <p:cTn id="16" dur="2000"/>
                                        <p:tgtEl>
                                          <p:spTgt spid="3074"/>
                                        </p:tgtEl>
                                      </p:cBhvr>
                                    </p:animEffect>
                                    <p:set>
                                      <p:cBhvr>
                                        <p:cTn id="17" dur="1" fill="hold">
                                          <p:stCondLst>
                                            <p:cond delay="1999"/>
                                          </p:stCondLst>
                                        </p:cTn>
                                        <p:tgtEl>
                                          <p:spTgt spid="307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par>
                                <p:cTn id="25" presetID="10" presetClass="exit" presetSubtype="0" fill="hold" nodeType="withEffect">
                                  <p:stCondLst>
                                    <p:cond delay="0"/>
                                  </p:stCondLst>
                                  <p:childTnLst>
                                    <p:animEffect transition="out" filter="fade">
                                      <p:cBhvr>
                                        <p:cTn id="26" dur="2000"/>
                                        <p:tgtEl>
                                          <p:spTgt spid="3"/>
                                        </p:tgtEl>
                                      </p:cBhvr>
                                    </p:animEffect>
                                    <p:set>
                                      <p:cBhvr>
                                        <p:cTn id="27" dur="1" fill="hold">
                                          <p:stCondLst>
                                            <p:cond delay="1999"/>
                                          </p:stCondLst>
                                        </p:cTn>
                                        <p:tgtEl>
                                          <p:spTgt spid="3"/>
                                        </p:tgtEl>
                                        <p:attrNameLst>
                                          <p:attrName>style.visibility</p:attrName>
                                        </p:attrNameLst>
                                      </p:cBhvr>
                                      <p:to>
                                        <p:strVal val="hidden"/>
                                      </p:to>
                                    </p:set>
                                  </p:childTnLst>
                                </p:cTn>
                              </p:par>
                            </p:childTnLst>
                          </p:cTn>
                        </p:par>
                        <p:par>
                          <p:cTn id="28" fill="hold">
                            <p:stCondLst>
                              <p:cond delay="8000"/>
                            </p:stCondLst>
                            <p:childTnLst>
                              <p:par>
                                <p:cTn id="29" presetID="10" presetClass="entr" presetSubtype="0" fill="hold" nodeType="afterEffect">
                                  <p:stCondLst>
                                    <p:cond delay="0"/>
                                  </p:stCondLst>
                                  <p:childTnLst>
                                    <p:set>
                                      <p:cBhvr>
                                        <p:cTn id="30" dur="1" fill="hold">
                                          <p:stCondLst>
                                            <p:cond delay="0"/>
                                          </p:stCondLst>
                                        </p:cTn>
                                        <p:tgtEl>
                                          <p:spTgt spid="3075"/>
                                        </p:tgtEl>
                                        <p:attrNameLst>
                                          <p:attrName>style.visibility</p:attrName>
                                        </p:attrNameLst>
                                      </p:cBhvr>
                                      <p:to>
                                        <p:strVal val="visible"/>
                                      </p:to>
                                    </p:set>
                                    <p:animEffect transition="in" filter="fade">
                                      <p:cBhvr>
                                        <p:cTn id="31" dur="2000"/>
                                        <p:tgtEl>
                                          <p:spTgt spid="3075"/>
                                        </p:tgtEl>
                                      </p:cBhvr>
                                    </p:animEffect>
                                  </p:childTnLst>
                                </p:cTn>
                              </p:par>
                              <p:par>
                                <p:cTn id="32" presetID="10" presetClass="exit" presetSubtype="0" fill="hold" nodeType="withEffect">
                                  <p:stCondLst>
                                    <p:cond delay="0"/>
                                  </p:stCondLst>
                                  <p:childTnLst>
                                    <p:animEffect transition="out" filter="fade">
                                      <p:cBhvr>
                                        <p:cTn id="33" dur="2000"/>
                                        <p:tgtEl>
                                          <p:spTgt spid="6"/>
                                        </p:tgtEl>
                                      </p:cBhvr>
                                    </p:animEffect>
                                    <p:set>
                                      <p:cBhvr>
                                        <p:cTn id="34" dur="1" fill="hold">
                                          <p:stCondLst>
                                            <p:cond delay="1999"/>
                                          </p:stCondLst>
                                        </p:cTn>
                                        <p:tgtEl>
                                          <p:spTgt spid="6"/>
                                        </p:tgtEl>
                                        <p:attrNameLst>
                                          <p:attrName>style.visibility</p:attrName>
                                        </p:attrNameLst>
                                      </p:cBhvr>
                                      <p:to>
                                        <p:strVal val="hidden"/>
                                      </p:to>
                                    </p:set>
                                  </p:childTnLst>
                                </p:cTn>
                              </p:par>
                            </p:childTnLst>
                          </p:cTn>
                        </p:par>
                        <p:par>
                          <p:cTn id="35" fill="hold">
                            <p:stCondLst>
                              <p:cond delay="10000"/>
                            </p:stCondLst>
                            <p:childTnLst>
                              <p:par>
                                <p:cTn id="36" presetID="10" presetClass="entr" presetSubtype="0" fill="hold" nodeType="afterEffect">
                                  <p:stCondLst>
                                    <p:cond delay="0"/>
                                  </p:stCondLst>
                                  <p:childTnLst>
                                    <p:set>
                                      <p:cBhvr>
                                        <p:cTn id="37" dur="1" fill="hold">
                                          <p:stCondLst>
                                            <p:cond delay="0"/>
                                          </p:stCondLst>
                                        </p:cTn>
                                        <p:tgtEl>
                                          <p:spTgt spid="3076"/>
                                        </p:tgtEl>
                                        <p:attrNameLst>
                                          <p:attrName>style.visibility</p:attrName>
                                        </p:attrNameLst>
                                      </p:cBhvr>
                                      <p:to>
                                        <p:strVal val="visible"/>
                                      </p:to>
                                    </p:set>
                                    <p:animEffect transition="in" filter="fade">
                                      <p:cBhvr>
                                        <p:cTn id="38" dur="2000"/>
                                        <p:tgtEl>
                                          <p:spTgt spid="3076"/>
                                        </p:tgtEl>
                                      </p:cBhvr>
                                    </p:animEffect>
                                  </p:childTnLst>
                                </p:cTn>
                              </p:par>
                              <p:par>
                                <p:cTn id="39" presetID="10" presetClass="exit" presetSubtype="0" fill="hold" nodeType="withEffect">
                                  <p:stCondLst>
                                    <p:cond delay="0"/>
                                  </p:stCondLst>
                                  <p:childTnLst>
                                    <p:animEffect transition="out" filter="fade">
                                      <p:cBhvr>
                                        <p:cTn id="40" dur="2000"/>
                                        <p:tgtEl>
                                          <p:spTgt spid="3075"/>
                                        </p:tgtEl>
                                      </p:cBhvr>
                                    </p:animEffect>
                                    <p:set>
                                      <p:cBhvr>
                                        <p:cTn id="41" dur="1" fill="hold">
                                          <p:stCondLst>
                                            <p:cond delay="1999"/>
                                          </p:stCondLst>
                                        </p:cTn>
                                        <p:tgtEl>
                                          <p:spTgt spid="3075"/>
                                        </p:tgtEl>
                                        <p:attrNameLst>
                                          <p:attrName>style.visibility</p:attrName>
                                        </p:attrNameLst>
                                      </p:cBhvr>
                                      <p:to>
                                        <p:strVal val="hidden"/>
                                      </p:to>
                                    </p:set>
                                  </p:childTnLst>
                                </p:cTn>
                              </p:par>
                            </p:childTnLst>
                          </p:cTn>
                        </p:par>
                        <p:par>
                          <p:cTn id="42" fill="hold">
                            <p:stCondLst>
                              <p:cond delay="12000"/>
                            </p:stCondLst>
                            <p:childTnLst>
                              <p:par>
                                <p:cTn id="43" presetID="10" presetClass="entr" presetSubtype="0" fill="hold" nodeType="after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2000"/>
                                        <p:tgtEl>
                                          <p:spTgt spid="2050"/>
                                        </p:tgtEl>
                                      </p:cBhvr>
                                    </p:animEffect>
                                  </p:childTnLst>
                                </p:cTn>
                              </p:par>
                            </p:childTnLst>
                          </p:cTn>
                        </p:par>
                        <p:par>
                          <p:cTn id="46" fill="hold">
                            <p:stCondLst>
                              <p:cond delay="14000"/>
                            </p:stCondLst>
                            <p:childTnLst>
                              <p:par>
                                <p:cTn id="47" presetID="10" presetClass="entr" presetSubtype="0" fill="hold" nodeType="afterEffect">
                                  <p:stCondLst>
                                    <p:cond delay="0"/>
                                  </p:stCondLst>
                                  <p:childTnLst>
                                    <p:set>
                                      <p:cBhvr>
                                        <p:cTn id="48" dur="1" fill="hold">
                                          <p:stCondLst>
                                            <p:cond delay="0"/>
                                          </p:stCondLst>
                                        </p:cTn>
                                        <p:tgtEl>
                                          <p:spTgt spid="3077"/>
                                        </p:tgtEl>
                                        <p:attrNameLst>
                                          <p:attrName>style.visibility</p:attrName>
                                        </p:attrNameLst>
                                      </p:cBhvr>
                                      <p:to>
                                        <p:strVal val="visible"/>
                                      </p:to>
                                    </p:set>
                                    <p:animEffect transition="in" filter="fade">
                                      <p:cBhvr>
                                        <p:cTn id="49"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499992" y="188640"/>
            <a:ext cx="3680688" cy="461665"/>
          </a:xfrm>
          <a:prstGeom prst="rect">
            <a:avLst/>
          </a:prstGeom>
        </p:spPr>
        <p:txBody>
          <a:bodyPr wrap="none">
            <a:spAutoFit/>
          </a:bodyPr>
          <a:lstStyle/>
          <a:p>
            <a:r>
              <a:rPr lang="ru-RU" sz="2400" dirty="0" smtClean="0">
                <a:solidFill>
                  <a:schemeClr val="bg1"/>
                </a:solidFill>
              </a:rPr>
              <a:t>Двигатель на черной дыре</a:t>
            </a:r>
            <a:endParaRPr lang="ru-RU" sz="2400" dirty="0">
              <a:solidFill>
                <a:schemeClr val="bg1"/>
              </a:solidFill>
            </a:endParaRPr>
          </a:p>
        </p:txBody>
      </p:sp>
      <p:sp>
        <p:nvSpPr>
          <p:cNvPr id="5" name="Прямоугольник 4"/>
          <p:cNvSpPr/>
          <p:nvPr/>
        </p:nvSpPr>
        <p:spPr>
          <a:xfrm>
            <a:off x="4382700" y="620788"/>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7" y="1855593"/>
            <a:ext cx="6545206" cy="500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85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499992" y="188640"/>
            <a:ext cx="3680688" cy="461665"/>
          </a:xfrm>
          <a:prstGeom prst="rect">
            <a:avLst/>
          </a:prstGeom>
        </p:spPr>
        <p:txBody>
          <a:bodyPr wrap="none">
            <a:spAutoFit/>
          </a:bodyPr>
          <a:lstStyle/>
          <a:p>
            <a:r>
              <a:rPr lang="ru-RU" sz="2400" dirty="0" smtClean="0">
                <a:solidFill>
                  <a:schemeClr val="bg1"/>
                </a:solidFill>
              </a:rPr>
              <a:t>Двигатель на черной дыре</a:t>
            </a:r>
            <a:endParaRPr lang="ru-RU" sz="2400" dirty="0">
              <a:solidFill>
                <a:schemeClr val="bg1"/>
              </a:solidFill>
            </a:endParaRPr>
          </a:p>
        </p:txBody>
      </p:sp>
      <p:sp>
        <p:nvSpPr>
          <p:cNvPr id="5" name="Прямоугольник 4"/>
          <p:cNvSpPr/>
          <p:nvPr/>
        </p:nvSpPr>
        <p:spPr>
          <a:xfrm>
            <a:off x="4382700" y="620788"/>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55" y="3501008"/>
            <a:ext cx="7478500" cy="289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11560" y="1484784"/>
            <a:ext cx="7776864" cy="1754326"/>
          </a:xfrm>
          <a:prstGeom prst="rect">
            <a:avLst/>
          </a:prstGeom>
        </p:spPr>
        <p:txBody>
          <a:bodyPr wrap="square">
            <a:spAutoFit/>
          </a:bodyPr>
          <a:lstStyle/>
          <a:p>
            <a:r>
              <a:rPr lang="ru-RU" dirty="0">
                <a:solidFill>
                  <a:schemeClr val="bg1"/>
                </a:solidFill>
              </a:rPr>
              <a:t>  </a:t>
            </a:r>
            <a:r>
              <a:rPr lang="ru-RU" b="1" dirty="0">
                <a:solidFill>
                  <a:schemeClr val="bg1"/>
                </a:solidFill>
              </a:rPr>
              <a:t>1</a:t>
            </a:r>
            <a:r>
              <a:rPr lang="ru-RU" dirty="0">
                <a:solidFill>
                  <a:schemeClr val="bg1"/>
                </a:solidFill>
              </a:rPr>
              <a:t> Мощный лазер, расположенный вблизи Солнца, концентрирует свои лучи в точке пространства, где должна появиться черная дыра. </a:t>
            </a:r>
            <a:br>
              <a:rPr lang="ru-RU" dirty="0">
                <a:solidFill>
                  <a:schemeClr val="bg1"/>
                </a:solidFill>
              </a:rPr>
            </a:br>
            <a:r>
              <a:rPr lang="ru-RU" dirty="0">
                <a:solidFill>
                  <a:schemeClr val="bg1"/>
                </a:solidFill>
              </a:rPr>
              <a:t>    </a:t>
            </a:r>
            <a:r>
              <a:rPr lang="ru-RU" b="1" dirty="0">
                <a:solidFill>
                  <a:schemeClr val="bg1"/>
                </a:solidFill>
              </a:rPr>
              <a:t>2</a:t>
            </a:r>
            <a:r>
              <a:rPr lang="ru-RU" dirty="0">
                <a:solidFill>
                  <a:schemeClr val="bg1"/>
                </a:solidFill>
              </a:rPr>
              <a:t> Черная дыра перемещается в "</a:t>
            </a:r>
            <a:r>
              <a:rPr lang="ru-RU" dirty="0" err="1">
                <a:solidFill>
                  <a:schemeClr val="bg1"/>
                </a:solidFill>
              </a:rPr>
              <a:t>машиное</a:t>
            </a:r>
            <a:r>
              <a:rPr lang="ru-RU" dirty="0">
                <a:solidFill>
                  <a:schemeClr val="bg1"/>
                </a:solidFill>
              </a:rPr>
              <a:t> отделение" корабля. </a:t>
            </a:r>
            <a:br>
              <a:rPr lang="ru-RU" dirty="0">
                <a:solidFill>
                  <a:schemeClr val="bg1"/>
                </a:solidFill>
              </a:rPr>
            </a:br>
            <a:r>
              <a:rPr lang="ru-RU" dirty="0">
                <a:solidFill>
                  <a:schemeClr val="bg1"/>
                </a:solidFill>
              </a:rPr>
              <a:t>    </a:t>
            </a:r>
            <a:r>
              <a:rPr lang="ru-RU" b="1" dirty="0">
                <a:solidFill>
                  <a:schemeClr val="bg1"/>
                </a:solidFill>
              </a:rPr>
              <a:t>3</a:t>
            </a:r>
            <a:r>
              <a:rPr lang="ru-RU" dirty="0">
                <a:solidFill>
                  <a:schemeClr val="bg1"/>
                </a:solidFill>
              </a:rPr>
              <a:t> Излучение </a:t>
            </a:r>
            <a:r>
              <a:rPr lang="ru-RU" dirty="0" err="1">
                <a:solidFill>
                  <a:schemeClr val="bg1"/>
                </a:solidFill>
              </a:rPr>
              <a:t>Хокинга</a:t>
            </a:r>
            <a:r>
              <a:rPr lang="ru-RU" dirty="0">
                <a:solidFill>
                  <a:schemeClr val="bg1"/>
                </a:solidFill>
              </a:rPr>
              <a:t> сталкивается с "зеркалом" двигателя, способствуя ускорению корабля. Через несколько десятилетий его скорость будет близка к скорости света.</a:t>
            </a:r>
          </a:p>
        </p:txBody>
      </p:sp>
    </p:spTree>
    <p:extLst>
      <p:ext uri="{BB962C8B-B14F-4D97-AF65-F5344CB8AC3E}">
        <p14:creationId xmlns:p14="http://schemas.microsoft.com/office/powerpoint/2010/main" val="1037202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499992" y="188640"/>
            <a:ext cx="4124655" cy="461665"/>
          </a:xfrm>
          <a:prstGeom prst="rect">
            <a:avLst/>
          </a:prstGeom>
        </p:spPr>
        <p:txBody>
          <a:bodyPr wrap="none">
            <a:spAutoFit/>
          </a:bodyPr>
          <a:lstStyle/>
          <a:p>
            <a:r>
              <a:rPr lang="ru-RU" sz="2400" dirty="0" smtClean="0">
                <a:solidFill>
                  <a:schemeClr val="bg1"/>
                </a:solidFill>
              </a:rPr>
              <a:t>Двигатель на темной материи</a:t>
            </a:r>
            <a:endParaRPr lang="ru-RU" sz="2400" dirty="0">
              <a:solidFill>
                <a:schemeClr val="bg1"/>
              </a:solidFill>
            </a:endParaRPr>
          </a:p>
        </p:txBody>
      </p:sp>
      <p:sp>
        <p:nvSpPr>
          <p:cNvPr id="5" name="Прямоугольник 4"/>
          <p:cNvSpPr/>
          <p:nvPr/>
        </p:nvSpPr>
        <p:spPr>
          <a:xfrm>
            <a:off x="4382700" y="620788"/>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08" y="2492896"/>
            <a:ext cx="8198814" cy="396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2316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499992" y="188640"/>
            <a:ext cx="4124655" cy="461665"/>
          </a:xfrm>
          <a:prstGeom prst="rect">
            <a:avLst/>
          </a:prstGeom>
        </p:spPr>
        <p:txBody>
          <a:bodyPr wrap="none">
            <a:spAutoFit/>
          </a:bodyPr>
          <a:lstStyle/>
          <a:p>
            <a:r>
              <a:rPr lang="ru-RU" sz="2400" dirty="0" smtClean="0">
                <a:solidFill>
                  <a:schemeClr val="bg1"/>
                </a:solidFill>
              </a:rPr>
              <a:t>Двигатель на темной материи</a:t>
            </a:r>
            <a:endParaRPr lang="ru-RU" sz="2400" dirty="0">
              <a:solidFill>
                <a:schemeClr val="bg1"/>
              </a:solidFill>
            </a:endParaRPr>
          </a:p>
        </p:txBody>
      </p:sp>
      <p:sp>
        <p:nvSpPr>
          <p:cNvPr id="5" name="Прямоугольник 4"/>
          <p:cNvSpPr/>
          <p:nvPr/>
        </p:nvSpPr>
        <p:spPr>
          <a:xfrm>
            <a:off x="4382700" y="620788"/>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68" y="3861048"/>
            <a:ext cx="746002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7544" y="1484784"/>
            <a:ext cx="7992888" cy="1754326"/>
          </a:xfrm>
          <a:prstGeom prst="rect">
            <a:avLst/>
          </a:prstGeom>
        </p:spPr>
        <p:txBody>
          <a:bodyPr wrap="square">
            <a:spAutoFit/>
          </a:bodyPr>
          <a:lstStyle/>
          <a:p>
            <a:r>
              <a:rPr lang="ru-RU" b="1" dirty="0">
                <a:solidFill>
                  <a:schemeClr val="bg1"/>
                </a:solidFill>
              </a:rPr>
              <a:t>1</a:t>
            </a:r>
            <a:r>
              <a:rPr lang="ru-RU" dirty="0">
                <a:solidFill>
                  <a:schemeClr val="bg1"/>
                </a:solidFill>
              </a:rPr>
              <a:t> Открываются всасывающие панели корабля, и начинается процесс накопления темной материи. </a:t>
            </a:r>
            <a:br>
              <a:rPr lang="ru-RU" dirty="0">
                <a:solidFill>
                  <a:schemeClr val="bg1"/>
                </a:solidFill>
              </a:rPr>
            </a:br>
            <a:r>
              <a:rPr lang="ru-RU" dirty="0">
                <a:solidFill>
                  <a:schemeClr val="bg1"/>
                </a:solidFill>
              </a:rPr>
              <a:t>    </a:t>
            </a:r>
            <a:r>
              <a:rPr lang="ru-RU" b="1" dirty="0">
                <a:solidFill>
                  <a:schemeClr val="bg1"/>
                </a:solidFill>
              </a:rPr>
              <a:t>2</a:t>
            </a:r>
            <a:r>
              <a:rPr lang="ru-RU" dirty="0">
                <a:solidFill>
                  <a:schemeClr val="bg1"/>
                </a:solidFill>
              </a:rPr>
              <a:t> Темная материя сжимается до предела, и происходит ее аннигиляция. </a:t>
            </a:r>
            <a:br>
              <a:rPr lang="ru-RU" dirty="0">
                <a:solidFill>
                  <a:schemeClr val="bg1"/>
                </a:solidFill>
              </a:rPr>
            </a:br>
            <a:r>
              <a:rPr lang="ru-RU" dirty="0">
                <a:solidFill>
                  <a:schemeClr val="bg1"/>
                </a:solidFill>
              </a:rPr>
              <a:t>    </a:t>
            </a:r>
            <a:r>
              <a:rPr lang="ru-RU" b="1" dirty="0">
                <a:solidFill>
                  <a:schemeClr val="bg1"/>
                </a:solidFill>
              </a:rPr>
              <a:t>3</a:t>
            </a:r>
            <a:r>
              <a:rPr lang="ru-RU" dirty="0">
                <a:solidFill>
                  <a:schemeClr val="bg1"/>
                </a:solidFill>
              </a:rPr>
              <a:t> Энергия, полученная при аннигиляции, выбрасывается из сопла корабля, позволяя ему развить огромную скорость. Через несколько дней он приблизится к световому барьеру. </a:t>
            </a:r>
          </a:p>
        </p:txBody>
      </p:sp>
    </p:spTree>
    <p:extLst>
      <p:ext uri="{BB962C8B-B14F-4D97-AF65-F5344CB8AC3E}">
        <p14:creationId xmlns:p14="http://schemas.microsoft.com/office/powerpoint/2010/main" val="2244915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499992" y="188640"/>
            <a:ext cx="4124655" cy="461665"/>
          </a:xfrm>
          <a:prstGeom prst="rect">
            <a:avLst/>
          </a:prstGeom>
        </p:spPr>
        <p:txBody>
          <a:bodyPr wrap="none">
            <a:spAutoFit/>
          </a:bodyPr>
          <a:lstStyle/>
          <a:p>
            <a:r>
              <a:rPr lang="ru-RU" sz="2400" dirty="0" smtClean="0">
                <a:solidFill>
                  <a:schemeClr val="bg1"/>
                </a:solidFill>
              </a:rPr>
              <a:t>Двигатель на темной материи</a:t>
            </a:r>
            <a:endParaRPr lang="ru-RU" sz="2400" dirty="0">
              <a:solidFill>
                <a:schemeClr val="bg1"/>
              </a:solidFill>
            </a:endParaRPr>
          </a:p>
        </p:txBody>
      </p:sp>
      <p:sp>
        <p:nvSpPr>
          <p:cNvPr id="5" name="Прямоугольник 4"/>
          <p:cNvSpPr/>
          <p:nvPr/>
        </p:nvSpPr>
        <p:spPr>
          <a:xfrm>
            <a:off x="4382700" y="620788"/>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827370"/>
            <a:ext cx="3955126" cy="191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2368" y="990120"/>
            <a:ext cx="8496944" cy="4247317"/>
          </a:xfrm>
          <a:prstGeom prst="rect">
            <a:avLst/>
          </a:prstGeom>
        </p:spPr>
        <p:txBody>
          <a:bodyPr wrap="square">
            <a:spAutoFit/>
          </a:bodyPr>
          <a:lstStyle/>
          <a:p>
            <a:r>
              <a:rPr lang="ru-RU" dirty="0">
                <a:solidFill>
                  <a:schemeClr val="bg1"/>
                </a:solidFill>
              </a:rPr>
              <a:t> Для достижения действительно экстремальных скоростей в качестве ракетного топлива была предложена антиматерия. Но производить ее в больших количествах чрезвычайно сложно, поэтому физик </a:t>
            </a:r>
            <a:r>
              <a:rPr lang="ru-RU" dirty="0" err="1">
                <a:solidFill>
                  <a:schemeClr val="bg1"/>
                </a:solidFill>
              </a:rPr>
              <a:t>Цзя</a:t>
            </a:r>
            <a:r>
              <a:rPr lang="ru-RU" dirty="0">
                <a:solidFill>
                  <a:schemeClr val="bg1"/>
                </a:solidFill>
              </a:rPr>
              <a:t> </a:t>
            </a:r>
            <a:r>
              <a:rPr lang="ru-RU" dirty="0" err="1">
                <a:solidFill>
                  <a:schemeClr val="bg1"/>
                </a:solidFill>
              </a:rPr>
              <a:t>Лю</a:t>
            </a:r>
            <a:r>
              <a:rPr lang="ru-RU" dirty="0">
                <a:solidFill>
                  <a:schemeClr val="bg1"/>
                </a:solidFill>
              </a:rPr>
              <a:t> из университета Нью-Йорка предложил использовать темную материю, существующую во Вселенной. Мы не можем увидеть темную материю, но можем почувствовать ее гравитационную силу. По теории </a:t>
            </a:r>
            <a:r>
              <a:rPr lang="ru-RU" dirty="0" err="1">
                <a:solidFill>
                  <a:schemeClr val="bg1"/>
                </a:solidFill>
              </a:rPr>
              <a:t>Лю</a:t>
            </a:r>
            <a:r>
              <a:rPr lang="ru-RU" dirty="0">
                <a:solidFill>
                  <a:schemeClr val="bg1"/>
                </a:solidFill>
              </a:rPr>
              <a:t> темная материя состоит из электрически нейтральных частиц - </a:t>
            </a:r>
            <a:r>
              <a:rPr lang="ru-RU" dirty="0" err="1">
                <a:solidFill>
                  <a:schemeClr val="bg1"/>
                </a:solidFill>
              </a:rPr>
              <a:t>нейтралинов</a:t>
            </a:r>
            <a:r>
              <a:rPr lang="ru-RU" dirty="0">
                <a:solidFill>
                  <a:schemeClr val="bg1"/>
                </a:solidFill>
              </a:rPr>
              <a:t> (</a:t>
            </a:r>
            <a:r>
              <a:rPr lang="ru-RU" dirty="0" err="1">
                <a:solidFill>
                  <a:schemeClr val="bg1"/>
                </a:solidFill>
              </a:rPr>
              <a:t>neutralinos</a:t>
            </a:r>
            <a:r>
              <a:rPr lang="ru-RU" dirty="0">
                <a:solidFill>
                  <a:schemeClr val="bg1"/>
                </a:solidFill>
              </a:rPr>
              <a:t>), которые аннигилируют, выделяя огромную энергию. Идея в принципе довольно проста: в передней части корабля имеется воронка для захвата и накопления темной материи в контейнере. При получении достаточного количества вещества контейнер закрывается, затем сжимается, заставляя </a:t>
            </a:r>
            <a:r>
              <a:rPr lang="ru-RU" dirty="0" err="1">
                <a:solidFill>
                  <a:schemeClr val="bg1"/>
                </a:solidFill>
              </a:rPr>
              <a:t>нейтралины</a:t>
            </a:r>
            <a:r>
              <a:rPr lang="ru-RU" dirty="0">
                <a:solidFill>
                  <a:schemeClr val="bg1"/>
                </a:solidFill>
              </a:rPr>
              <a:t> приблизиться друг к другу настолько, чтобы они столкнулись и превратились в чистую энергию. Затем открывается днище бокса, гамма-излучение вырывается наружу, за счет чего происходит движение космоплана. Нет необходимости брать с собой запасы топлива на все время экспедиции, но темной материи при этом понадобится огромное количество. </a:t>
            </a:r>
          </a:p>
        </p:txBody>
      </p:sp>
    </p:spTree>
    <p:extLst>
      <p:ext uri="{BB962C8B-B14F-4D97-AF65-F5344CB8AC3E}">
        <p14:creationId xmlns:p14="http://schemas.microsoft.com/office/powerpoint/2010/main" val="1070060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499992" y="475387"/>
            <a:ext cx="2993127" cy="830997"/>
          </a:xfrm>
          <a:prstGeom prst="rect">
            <a:avLst/>
          </a:prstGeom>
        </p:spPr>
        <p:txBody>
          <a:bodyPr wrap="none">
            <a:spAutoFit/>
          </a:bodyPr>
          <a:lstStyle/>
          <a:p>
            <a:r>
              <a:rPr lang="ru-RU" sz="2400" b="1" dirty="0" smtClean="0">
                <a:solidFill>
                  <a:schemeClr val="bg1"/>
                </a:solidFill>
              </a:rPr>
              <a:t>Фотонный звездолет</a:t>
            </a:r>
            <a:endParaRPr lang="en-US" sz="2400" b="1" dirty="0" smtClean="0">
              <a:solidFill>
                <a:schemeClr val="bg1"/>
              </a:solidFill>
            </a:endParaRPr>
          </a:p>
          <a:p>
            <a:r>
              <a:rPr lang="ru-RU" sz="2400" b="1" dirty="0" smtClean="0">
                <a:solidFill>
                  <a:schemeClr val="bg1"/>
                </a:solidFill>
              </a:rPr>
              <a:t>Основные элементы</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15809"/>
            <a:ext cx="2232248" cy="412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52258" y="1124744"/>
            <a:ext cx="3288593" cy="369332"/>
          </a:xfrm>
          <a:prstGeom prst="rect">
            <a:avLst/>
          </a:prstGeom>
        </p:spPr>
        <p:txBody>
          <a:bodyPr wrap="none">
            <a:spAutoFit/>
          </a:bodyPr>
          <a:lstStyle/>
          <a:p>
            <a:r>
              <a:rPr lang="en-US" dirty="0">
                <a:solidFill>
                  <a:schemeClr val="bg1"/>
                </a:solidFill>
              </a:rPr>
              <a:t>http://sf.perm.ru/kd_foton.shtml</a:t>
            </a:r>
            <a:endParaRPr lang="ru-RU" dirty="0">
              <a:solidFill>
                <a:schemeClr val="bg1"/>
              </a:solidFill>
            </a:endParaRPr>
          </a:p>
        </p:txBody>
      </p:sp>
      <p:sp>
        <p:nvSpPr>
          <p:cNvPr id="7" name="Прямоугольник 6"/>
          <p:cNvSpPr/>
          <p:nvPr/>
        </p:nvSpPr>
        <p:spPr>
          <a:xfrm>
            <a:off x="3491880" y="3235199"/>
            <a:ext cx="4572000" cy="2585323"/>
          </a:xfrm>
          <a:prstGeom prst="rect">
            <a:avLst/>
          </a:prstGeom>
        </p:spPr>
        <p:txBody>
          <a:bodyPr>
            <a:spAutoFit/>
          </a:bodyPr>
          <a:lstStyle/>
          <a:p>
            <a:r>
              <a:rPr lang="ru-RU" dirty="0" smtClean="0">
                <a:solidFill>
                  <a:schemeClr val="bg1"/>
                </a:solidFill>
              </a:rPr>
              <a:t>1 - зеркало</a:t>
            </a:r>
          </a:p>
          <a:p>
            <a:r>
              <a:rPr lang="ru-RU" dirty="0" smtClean="0">
                <a:solidFill>
                  <a:schemeClr val="bg1"/>
                </a:solidFill>
              </a:rPr>
              <a:t>2; </a:t>
            </a:r>
            <a:r>
              <a:rPr lang="ru-RU" dirty="0">
                <a:solidFill>
                  <a:schemeClr val="bg1"/>
                </a:solidFill>
              </a:rPr>
              <a:t>4 - защитные экраны</a:t>
            </a:r>
            <a:br>
              <a:rPr lang="ru-RU" dirty="0">
                <a:solidFill>
                  <a:schemeClr val="bg1"/>
                </a:solidFill>
              </a:rPr>
            </a:br>
            <a:r>
              <a:rPr lang="ru-RU" dirty="0">
                <a:solidFill>
                  <a:schemeClr val="bg1"/>
                </a:solidFill>
              </a:rPr>
              <a:t>5 - оранжерея</a:t>
            </a:r>
            <a:br>
              <a:rPr lang="ru-RU" dirty="0">
                <a:solidFill>
                  <a:schemeClr val="bg1"/>
                </a:solidFill>
              </a:rPr>
            </a:br>
            <a:r>
              <a:rPr lang="ru-RU" dirty="0">
                <a:solidFill>
                  <a:schemeClr val="bg1"/>
                </a:solidFill>
              </a:rPr>
              <a:t>6 - производственные помещения</a:t>
            </a:r>
            <a:br>
              <a:rPr lang="ru-RU" dirty="0">
                <a:solidFill>
                  <a:schemeClr val="bg1"/>
                </a:solidFill>
              </a:rPr>
            </a:br>
            <a:r>
              <a:rPr lang="ru-RU" dirty="0">
                <a:solidFill>
                  <a:schemeClr val="bg1"/>
                </a:solidFill>
              </a:rPr>
              <a:t>7 - спортивный комплекс, культурный центр</a:t>
            </a:r>
            <a:br>
              <a:rPr lang="ru-RU" dirty="0">
                <a:solidFill>
                  <a:schemeClr val="bg1"/>
                </a:solidFill>
              </a:rPr>
            </a:br>
            <a:r>
              <a:rPr lang="ru-RU" dirty="0">
                <a:solidFill>
                  <a:schemeClr val="bg1"/>
                </a:solidFill>
              </a:rPr>
              <a:t>8 - иные помещения</a:t>
            </a:r>
            <a:br>
              <a:rPr lang="ru-RU" dirty="0">
                <a:solidFill>
                  <a:schemeClr val="bg1"/>
                </a:solidFill>
              </a:rPr>
            </a:br>
            <a:r>
              <a:rPr lang="ru-RU" dirty="0">
                <a:solidFill>
                  <a:schemeClr val="bg1"/>
                </a:solidFill>
              </a:rPr>
              <a:t>9 - обсерватория, научный центр</a:t>
            </a:r>
            <a:br>
              <a:rPr lang="ru-RU" dirty="0">
                <a:solidFill>
                  <a:schemeClr val="bg1"/>
                </a:solidFill>
              </a:rPr>
            </a:br>
            <a:r>
              <a:rPr lang="ru-RU" dirty="0">
                <a:solidFill>
                  <a:schemeClr val="bg1"/>
                </a:solidFill>
              </a:rPr>
              <a:t>10 - космические «такси», </a:t>
            </a:r>
            <a:r>
              <a:rPr lang="ru-RU" dirty="0" err="1">
                <a:solidFill>
                  <a:schemeClr val="bg1"/>
                </a:solidFill>
              </a:rPr>
              <a:t>космоботы</a:t>
            </a:r>
            <a:r>
              <a:rPr lang="ru-RU" dirty="0">
                <a:solidFill>
                  <a:schemeClr val="bg1"/>
                </a:solidFill>
              </a:rPr>
              <a:t/>
            </a:r>
            <a:br>
              <a:rPr lang="ru-RU" dirty="0">
                <a:solidFill>
                  <a:schemeClr val="bg1"/>
                </a:solidFill>
              </a:rPr>
            </a:br>
            <a:r>
              <a:rPr lang="ru-RU" dirty="0">
                <a:solidFill>
                  <a:schemeClr val="bg1"/>
                </a:solidFill>
              </a:rPr>
              <a:t>11 - </a:t>
            </a:r>
            <a:r>
              <a:rPr lang="ru-RU" dirty="0" err="1">
                <a:solidFill>
                  <a:schemeClr val="bg1"/>
                </a:solidFill>
              </a:rPr>
              <a:t>ракетоплан</a:t>
            </a:r>
            <a:endParaRPr lang="ru-RU" dirty="0">
              <a:solidFill>
                <a:schemeClr val="bg1"/>
              </a:solidFill>
            </a:endParaRPr>
          </a:p>
        </p:txBody>
      </p:sp>
    </p:spTree>
    <p:extLst>
      <p:ext uri="{BB962C8B-B14F-4D97-AF65-F5344CB8AC3E}">
        <p14:creationId xmlns:p14="http://schemas.microsoft.com/office/powerpoint/2010/main" val="34535784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5868144" y="244554"/>
            <a:ext cx="2993127" cy="461665"/>
          </a:xfrm>
          <a:prstGeom prst="rect">
            <a:avLst/>
          </a:prstGeom>
        </p:spPr>
        <p:txBody>
          <a:bodyPr wrap="none">
            <a:spAutoFit/>
          </a:bodyPr>
          <a:lstStyle/>
          <a:p>
            <a:r>
              <a:rPr lang="ru-RU" sz="2400" b="1" dirty="0" smtClean="0">
                <a:solidFill>
                  <a:schemeClr val="bg1"/>
                </a:solidFill>
              </a:rPr>
              <a:t>Фотонный звездолет</a:t>
            </a:r>
          </a:p>
        </p:txBody>
      </p:sp>
      <p:sp>
        <p:nvSpPr>
          <p:cNvPr id="2" name="Прямоугольник 1"/>
          <p:cNvSpPr/>
          <p:nvPr/>
        </p:nvSpPr>
        <p:spPr>
          <a:xfrm>
            <a:off x="4009430" y="706219"/>
            <a:ext cx="4851841" cy="369332"/>
          </a:xfrm>
          <a:prstGeom prst="rect">
            <a:avLst/>
          </a:prstGeom>
        </p:spPr>
        <p:txBody>
          <a:bodyPr wrap="none">
            <a:spAutoFit/>
          </a:bodyPr>
          <a:lstStyle/>
          <a:p>
            <a:r>
              <a:rPr lang="en-US" dirty="0">
                <a:solidFill>
                  <a:schemeClr val="bg1"/>
                </a:solidFill>
              </a:rPr>
              <a:t>http://werewolf-dol.livejournal.com/107168.html</a:t>
            </a:r>
            <a:endParaRPr lang="ru-RU" dirty="0">
              <a:solidFill>
                <a:schemeClr val="bg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54" y="1096119"/>
            <a:ext cx="6667500"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10400" y="4725144"/>
            <a:ext cx="8502838" cy="2062103"/>
          </a:xfrm>
          <a:prstGeom prst="rect">
            <a:avLst/>
          </a:prstGeom>
        </p:spPr>
        <p:txBody>
          <a:bodyPr wrap="square">
            <a:spAutoFit/>
          </a:bodyPr>
          <a:lstStyle/>
          <a:p>
            <a:r>
              <a:rPr lang="ru-RU" sz="1600" b="1" dirty="0">
                <a:solidFill>
                  <a:schemeClr val="bg1"/>
                </a:solidFill>
              </a:rPr>
              <a:t>A.</a:t>
            </a:r>
            <a:r>
              <a:rPr lang="ru-RU" sz="1600" dirty="0">
                <a:solidFill>
                  <a:schemeClr val="bg1"/>
                </a:solidFill>
              </a:rPr>
              <a:t> Сопло двигателя.</a:t>
            </a:r>
            <a:br>
              <a:rPr lang="ru-RU" sz="1600" dirty="0">
                <a:solidFill>
                  <a:schemeClr val="bg1"/>
                </a:solidFill>
              </a:rPr>
            </a:br>
            <a:r>
              <a:rPr lang="ru-RU" sz="1600" b="1" dirty="0">
                <a:solidFill>
                  <a:schemeClr val="bg1"/>
                </a:solidFill>
              </a:rPr>
              <a:t>B.</a:t>
            </a:r>
            <a:r>
              <a:rPr lang="ru-RU" sz="1600" dirty="0">
                <a:solidFill>
                  <a:schemeClr val="bg1"/>
                </a:solidFill>
              </a:rPr>
              <a:t> Сферические баки для топлива (водород/</a:t>
            </a:r>
            <a:r>
              <a:rPr lang="ru-RU" sz="1600" dirty="0" err="1">
                <a:solidFill>
                  <a:schemeClr val="bg1"/>
                </a:solidFill>
              </a:rPr>
              <a:t>антиводород</a:t>
            </a:r>
            <a:r>
              <a:rPr lang="ru-RU" sz="1600" dirty="0">
                <a:solidFill>
                  <a:schemeClr val="bg1"/>
                </a:solidFill>
              </a:rPr>
              <a:t>).</a:t>
            </a:r>
            <a:br>
              <a:rPr lang="ru-RU" sz="1600" dirty="0">
                <a:solidFill>
                  <a:schemeClr val="bg1"/>
                </a:solidFill>
              </a:rPr>
            </a:br>
            <a:r>
              <a:rPr lang="ru-RU" sz="1600" b="1" dirty="0">
                <a:solidFill>
                  <a:schemeClr val="bg1"/>
                </a:solidFill>
              </a:rPr>
              <a:t>С.</a:t>
            </a:r>
            <a:r>
              <a:rPr lang="ru-RU" sz="1600" dirty="0">
                <a:solidFill>
                  <a:schemeClr val="bg1"/>
                </a:solidFill>
              </a:rPr>
              <a:t> Грузовые отсеки.</a:t>
            </a:r>
            <a:br>
              <a:rPr lang="ru-RU" sz="1600" dirty="0">
                <a:solidFill>
                  <a:schemeClr val="bg1"/>
                </a:solidFill>
              </a:rPr>
            </a:br>
            <a:r>
              <a:rPr lang="ru-RU" sz="1600" b="1" dirty="0">
                <a:solidFill>
                  <a:schemeClr val="bg1"/>
                </a:solidFill>
              </a:rPr>
              <a:t>D.</a:t>
            </a:r>
            <a:r>
              <a:rPr lang="ru-RU" sz="1600" dirty="0">
                <a:solidFill>
                  <a:schemeClr val="bg1"/>
                </a:solidFill>
              </a:rPr>
              <a:t> Один из двух </a:t>
            </a:r>
            <a:r>
              <a:rPr lang="ru-RU" sz="1600" dirty="0" err="1">
                <a:solidFill>
                  <a:schemeClr val="bg1"/>
                </a:solidFill>
              </a:rPr>
              <a:t>шатлов</a:t>
            </a:r>
            <a:r>
              <a:rPr lang="ru-RU" sz="1600" dirty="0">
                <a:solidFill>
                  <a:schemeClr val="bg1"/>
                </a:solidFill>
              </a:rPr>
              <a:t> </a:t>
            </a:r>
            <a:r>
              <a:rPr lang="ru-RU" sz="1600" dirty="0" err="1">
                <a:solidFill>
                  <a:schemeClr val="bg1"/>
                </a:solidFill>
              </a:rPr>
              <a:t>Valkyrie</a:t>
            </a:r>
            <a:r>
              <a:rPr lang="ru-RU" sz="1600" dirty="0">
                <a:solidFill>
                  <a:schemeClr val="bg1"/>
                </a:solidFill>
              </a:rPr>
              <a:t> на стоянке в стыковочному узле.</a:t>
            </a:r>
            <a:br>
              <a:rPr lang="ru-RU" sz="1600" dirty="0">
                <a:solidFill>
                  <a:schemeClr val="bg1"/>
                </a:solidFill>
              </a:rPr>
            </a:br>
            <a:r>
              <a:rPr lang="ru-RU" sz="1600" b="1" dirty="0">
                <a:solidFill>
                  <a:schemeClr val="bg1"/>
                </a:solidFill>
              </a:rPr>
              <a:t>E.</a:t>
            </a:r>
            <a:r>
              <a:rPr lang="ru-RU" sz="1600" dirty="0">
                <a:solidFill>
                  <a:schemeClr val="bg1"/>
                </a:solidFill>
              </a:rPr>
              <a:t> Пассажирские модули </a:t>
            </a:r>
            <a:r>
              <a:rPr lang="ru-RU" sz="1600" dirty="0" err="1">
                <a:solidFill>
                  <a:schemeClr val="bg1"/>
                </a:solidFill>
              </a:rPr>
              <a:t>криокапсул</a:t>
            </a:r>
            <a:r>
              <a:rPr lang="ru-RU" sz="1600" dirty="0">
                <a:solidFill>
                  <a:schemeClr val="bg1"/>
                </a:solidFill>
              </a:rPr>
              <a:t>.</a:t>
            </a:r>
            <a:br>
              <a:rPr lang="ru-RU" sz="1600" dirty="0">
                <a:solidFill>
                  <a:schemeClr val="bg1"/>
                </a:solidFill>
              </a:rPr>
            </a:br>
            <a:r>
              <a:rPr lang="ru-RU" sz="1600" b="1" dirty="0">
                <a:solidFill>
                  <a:schemeClr val="bg1"/>
                </a:solidFill>
              </a:rPr>
              <a:t>F.</a:t>
            </a:r>
            <a:r>
              <a:rPr lang="ru-RU" sz="1600" dirty="0">
                <a:solidFill>
                  <a:schemeClr val="bg1"/>
                </a:solidFill>
              </a:rPr>
              <a:t> Вращающиеся блоки для дежурного персонала для создания искусственной гравитации.</a:t>
            </a:r>
            <a:br>
              <a:rPr lang="ru-RU" sz="1600" dirty="0">
                <a:solidFill>
                  <a:schemeClr val="bg1"/>
                </a:solidFill>
              </a:rPr>
            </a:br>
            <a:r>
              <a:rPr lang="ru-RU" sz="1600" b="1" dirty="0">
                <a:solidFill>
                  <a:schemeClr val="bg1"/>
                </a:solidFill>
              </a:rPr>
              <a:t>G.</a:t>
            </a:r>
            <a:r>
              <a:rPr lang="ru-RU" sz="1600" dirty="0">
                <a:solidFill>
                  <a:schemeClr val="bg1"/>
                </a:solidFill>
              </a:rPr>
              <a:t> Петли, которые позволяют дежурным блокам складываться вдоль оси корабля (при фазе ускорение и замедление </a:t>
            </a:r>
            <a:r>
              <a:rPr lang="ru-RU" sz="1600" dirty="0" err="1">
                <a:solidFill>
                  <a:schemeClr val="bg1"/>
                </a:solidFill>
              </a:rPr>
              <a:t>Venture</a:t>
            </a:r>
            <a:r>
              <a:rPr lang="ru-RU" sz="1600" dirty="0">
                <a:solidFill>
                  <a:schemeClr val="bg1"/>
                </a:solidFill>
              </a:rPr>
              <a:t> </a:t>
            </a:r>
            <a:r>
              <a:rPr lang="ru-RU" sz="1600" dirty="0" err="1">
                <a:solidFill>
                  <a:schemeClr val="bg1"/>
                </a:solidFill>
              </a:rPr>
              <a:t>Star</a:t>
            </a:r>
            <a:r>
              <a:rPr lang="ru-RU" sz="1600" dirty="0">
                <a:solidFill>
                  <a:schemeClr val="bg1"/>
                </a:solidFill>
              </a:rPr>
              <a:t>).</a:t>
            </a:r>
          </a:p>
        </p:txBody>
      </p:sp>
    </p:spTree>
    <p:extLst>
      <p:ext uri="{BB962C8B-B14F-4D97-AF65-F5344CB8AC3E}">
        <p14:creationId xmlns:p14="http://schemas.microsoft.com/office/powerpoint/2010/main" val="190289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81375" y="3139281"/>
          <a:ext cx="2381250" cy="1447800"/>
        </p:xfrm>
        <a:graphic>
          <a:graphicData uri="http://schemas.openxmlformats.org/drawingml/2006/table">
            <a:tbl>
              <a:tblPr/>
              <a:tblGrid>
                <a:gridCol w="793750"/>
                <a:gridCol w="793750"/>
                <a:gridCol w="793750"/>
              </a:tblGrid>
              <a:tr h="0">
                <a:tc rowSpan="2">
                  <a:txBody>
                    <a:bodyPr/>
                    <a:lstStyle/>
                    <a:p>
                      <a:pPr algn="ctr"/>
                      <a:r>
                        <a:rPr lang="en-US"/>
                        <a:t>S = </a:t>
                      </a:r>
                    </a:p>
                  </a:txBody>
                  <a:tcPr marL="19050" marR="19050" marT="19050" marB="19050" anchor="ctr">
                    <a:lnL>
                      <a:noFill/>
                    </a:lnL>
                    <a:lnR>
                      <a:noFill/>
                    </a:lnR>
                    <a:lnT>
                      <a:noFill/>
                    </a:lnT>
                    <a:lnB>
                      <a:noFill/>
                    </a:lnB>
                  </a:tcPr>
                </a:tc>
                <a:tc>
                  <a:txBody>
                    <a:bodyPr/>
                    <a:lstStyle/>
                    <a:p>
                      <a:pPr algn="ctr"/>
                      <a:r>
                        <a:rPr lang="ru-RU">
                          <a:effectLst/>
                        </a:rPr>
                        <a:t>2,25 • 10</a:t>
                      </a:r>
                      <a:r>
                        <a:rPr lang="ru-RU" baseline="30000">
                          <a:effectLst/>
                        </a:rPr>
                        <a:t>15</a:t>
                      </a:r>
                      <a:r>
                        <a:rPr lang="ru-RU">
                          <a:effectLst/>
                        </a:rPr>
                        <a:t> Дж/сек</a:t>
                      </a:r>
                    </a:p>
                  </a:txBody>
                  <a:tcPr marL="19050" marR="19050" marT="19050" marB="19050" anchor="ctr">
                    <a:lnL>
                      <a:noFill/>
                    </a:lnL>
                    <a:lnR>
                      <a:noFill/>
                    </a:lnR>
                    <a:lnT>
                      <a:noFill/>
                    </a:lnT>
                    <a:lnB w="9525" cap="flat" cmpd="sng" algn="ctr">
                      <a:solidFill>
                        <a:srgbClr val="000000"/>
                      </a:solidFill>
                      <a:prstDash val="solid"/>
                      <a:round/>
                      <a:headEnd type="none" w="med" len="med"/>
                      <a:tailEnd type="none" w="med" len="med"/>
                    </a:lnB>
                  </a:tcPr>
                </a:tc>
                <a:tc rowSpan="2">
                  <a:txBody>
                    <a:bodyPr/>
                    <a:lstStyle/>
                    <a:p>
                      <a:pPr algn="ctr"/>
                      <a:r>
                        <a:rPr lang="ru-RU"/>
                        <a:t>= 2,25 • 10</a:t>
                      </a:r>
                      <a:r>
                        <a:rPr lang="ru-RU" baseline="30000"/>
                        <a:t>9</a:t>
                      </a:r>
                      <a:r>
                        <a:rPr lang="ru-RU"/>
                        <a:t> м</a:t>
                      </a:r>
                      <a:r>
                        <a:rPr lang="ru-RU" baseline="30000"/>
                        <a:t>2</a:t>
                      </a:r>
                      <a:endParaRPr lang="ru-RU"/>
                    </a:p>
                  </a:txBody>
                  <a:tcPr marL="19050" marR="19050" marT="19050" marB="19050" anchor="ctr">
                    <a:lnL>
                      <a:noFill/>
                    </a:lnL>
                    <a:lnR>
                      <a:noFill/>
                    </a:lnR>
                    <a:lnT>
                      <a:noFill/>
                    </a:lnT>
                    <a:lnB>
                      <a:noFill/>
                    </a:lnB>
                  </a:tcPr>
                </a:tc>
              </a:tr>
              <a:tr h="0">
                <a:tc vMerge="1">
                  <a:txBody>
                    <a:bodyPr/>
                    <a:lstStyle/>
                    <a:p>
                      <a:endParaRPr lang="ru-RU"/>
                    </a:p>
                  </a:txBody>
                  <a:tcPr/>
                </a:tc>
                <a:tc>
                  <a:txBody>
                    <a:bodyPr/>
                    <a:lstStyle/>
                    <a:p>
                      <a:pPr algn="ctr"/>
                      <a:r>
                        <a:rPr lang="ru-RU" dirty="0"/>
                        <a:t>10</a:t>
                      </a:r>
                      <a:r>
                        <a:rPr lang="ru-RU" baseline="30000" dirty="0"/>
                        <a:t>6</a:t>
                      </a:r>
                      <a:r>
                        <a:rPr lang="ru-RU" dirty="0"/>
                        <a:t> Дж/м</a:t>
                      </a:r>
                      <a:r>
                        <a:rPr lang="ru-RU" baseline="30000" dirty="0"/>
                        <a:t>2</a:t>
                      </a:r>
                      <a:endParaRPr lang="ru-RU" dirty="0"/>
                    </a:p>
                  </a:txBody>
                  <a:tcPr marL="19050" marR="19050" marT="19050" marB="19050" anchor="ctr">
                    <a:lnL>
                      <a:noFill/>
                    </a:lnL>
                    <a:lnR>
                      <a:noFill/>
                    </a:lnR>
                    <a:lnT w="9525"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sp>
        <p:nvSpPr>
          <p:cNvPr id="3" name="Rectangle 1"/>
          <p:cNvSpPr>
            <a:spLocks noChangeArrowheads="1"/>
          </p:cNvSpPr>
          <p:nvPr/>
        </p:nvSpPr>
        <p:spPr bwMode="auto">
          <a:xfrm>
            <a:off x="39789" y="120477"/>
            <a:ext cx="8938024"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В</a:t>
            </a:r>
            <a:r>
              <a:rPr kumimoji="0" lang="ru-RU" sz="1400" b="0" i="0" u="none" strike="noStrike" cap="none" normalizeH="0" baseline="0" dirty="0" smtClean="0">
                <a:ln>
                  <a:noFill/>
                </a:ln>
                <a:solidFill>
                  <a:schemeClr val="tx1"/>
                </a:solidFill>
                <a:effectLst/>
                <a:latin typeface="Arial" charset="0"/>
                <a:cs typeface="Arial" charset="0"/>
              </a:rPr>
              <a:t> </a:t>
            </a:r>
            <a:r>
              <a:rPr kumimoji="0" lang="ru-RU" sz="1400" b="0" i="0" u="none" strike="noStrike" cap="none" normalizeH="0" baseline="0" dirty="0" smtClean="0">
                <a:ln>
                  <a:noFill/>
                </a:ln>
                <a:solidFill>
                  <a:schemeClr val="bg1"/>
                </a:solidFill>
                <a:effectLst/>
                <a:latin typeface="Arial" charset="0"/>
                <a:cs typeface="Arial" charset="0"/>
              </a:rPr>
              <a:t>книге </a:t>
            </a:r>
            <a:r>
              <a:rPr kumimoji="0" lang="ru-RU" sz="1400" b="0" i="1" u="none" strike="noStrike" cap="none" normalizeH="0" baseline="0" dirty="0" smtClean="0">
                <a:ln>
                  <a:noFill/>
                </a:ln>
                <a:solidFill>
                  <a:schemeClr val="bg1"/>
                </a:solidFill>
                <a:effectLst/>
                <a:latin typeface="Arial" charset="0"/>
                <a:cs typeface="Arial" charset="0"/>
              </a:rPr>
              <a:t>Л-3 на стр. 188-194</a:t>
            </a:r>
            <a:r>
              <a:rPr kumimoji="0" lang="ru-RU" sz="1400" b="0" i="0" u="none" strike="noStrike" cap="none" normalizeH="0" baseline="0" dirty="0" smtClean="0">
                <a:ln>
                  <a:noFill/>
                </a:ln>
                <a:solidFill>
                  <a:schemeClr val="bg1"/>
                </a:solidFill>
                <a:effectLst/>
                <a:latin typeface="Arial" charset="0"/>
                <a:cs typeface="Arial" charset="0"/>
              </a:rPr>
              <a:t> подробно изложены схемы, рисунки и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описание всех возможных трудностей при создании фотонных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звездолетов - второго классического варианта передвижения между звездами.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Рассмотрим подробнее осуществимость хотя бы одного из главных составляющих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(отражающего параболического зеркала) классической схемы фотонного звездолета, приведенный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на </a:t>
            </a:r>
            <a:r>
              <a:rPr kumimoji="0" lang="ru-RU" sz="1400" b="0" i="1" u="none" strike="noStrike" cap="none" normalizeH="0" baseline="0" dirty="0" smtClean="0">
                <a:ln>
                  <a:noFill/>
                </a:ln>
                <a:solidFill>
                  <a:schemeClr val="bg1"/>
                </a:solidFill>
                <a:effectLst/>
                <a:latin typeface="Arial" charset="0"/>
                <a:cs typeface="Arial" charset="0"/>
              </a:rPr>
              <a:t>стр. 190 Л-3</a:t>
            </a:r>
            <a:r>
              <a:rPr kumimoji="0" lang="ru-RU" sz="1400" b="0" i="0" u="none" strike="noStrike" cap="none" normalizeH="0" baseline="0" dirty="0" smtClean="0">
                <a:ln>
                  <a:noFill/>
                </a:ln>
                <a:solidFill>
                  <a:schemeClr val="bg1"/>
                </a:solidFill>
                <a:effectLst/>
                <a:latin typeface="Arial" charset="0"/>
                <a:cs typeface="Arial" charset="0"/>
              </a:rPr>
              <a:t>.</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При массе звездолета (без веса топлива) M</a:t>
            </a:r>
            <a:r>
              <a:rPr kumimoji="0" lang="ru-RU" sz="1400" b="0" i="0" u="none" strike="noStrike" cap="none" normalizeH="0" baseline="-30000" dirty="0" smtClean="0">
                <a:ln>
                  <a:noFill/>
                </a:ln>
                <a:solidFill>
                  <a:schemeClr val="bg1"/>
                </a:solidFill>
                <a:effectLst/>
                <a:latin typeface="Arial" charset="0"/>
                <a:cs typeface="Arial" charset="0"/>
              </a:rPr>
              <a:t>3</a:t>
            </a:r>
            <a:r>
              <a:rPr kumimoji="0" lang="ru-RU" sz="1400" b="0" i="0" u="none" strike="noStrike" cap="none" normalizeH="0" baseline="0" dirty="0" smtClean="0">
                <a:ln>
                  <a:noFill/>
                </a:ln>
                <a:solidFill>
                  <a:schemeClr val="bg1"/>
                </a:solidFill>
                <a:effectLst/>
                <a:latin typeface="Arial" charset="0"/>
                <a:cs typeface="Arial" charset="0"/>
              </a:rPr>
              <a:t> = 1000 т, разгона его до скорости V = 100000 км/сек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с ускорением g = 9,8 м/сек</a:t>
            </a:r>
            <a:r>
              <a:rPr kumimoji="0" lang="ru-RU" sz="1400" b="0" i="0" u="none" strike="noStrike" cap="none" normalizeH="0" baseline="30000" dirty="0" smtClean="0">
                <a:ln>
                  <a:noFill/>
                </a:ln>
                <a:solidFill>
                  <a:schemeClr val="bg1"/>
                </a:solidFill>
                <a:effectLst/>
                <a:latin typeface="Arial" charset="0"/>
                <a:cs typeface="Arial" charset="0"/>
              </a:rPr>
              <a:t>2</a:t>
            </a:r>
            <a:r>
              <a:rPr kumimoji="0" lang="ru-RU" sz="1400" b="0" i="0" u="none" strike="noStrike" cap="none" normalizeH="0" baseline="0" dirty="0" smtClean="0">
                <a:ln>
                  <a:noFill/>
                </a:ln>
                <a:solidFill>
                  <a:schemeClr val="bg1"/>
                </a:solidFill>
                <a:effectLst/>
                <a:latin typeface="Arial" charset="0"/>
                <a:cs typeface="Arial" charset="0"/>
              </a:rPr>
              <a:t> расход энергии будет составлять 2,25 • 10</a:t>
            </a:r>
            <a:r>
              <a:rPr kumimoji="0" lang="ru-RU" sz="1400" b="0" i="0" u="none" strike="noStrike" cap="none" normalizeH="0" baseline="30000" dirty="0" smtClean="0">
                <a:ln>
                  <a:noFill/>
                </a:ln>
                <a:solidFill>
                  <a:schemeClr val="bg1"/>
                </a:solidFill>
                <a:effectLst/>
                <a:latin typeface="Arial" charset="0"/>
                <a:cs typeface="Arial" charset="0"/>
              </a:rPr>
              <a:t>15</a:t>
            </a:r>
            <a:r>
              <a:rPr kumimoji="0" lang="ru-RU" sz="1400" b="0" i="0" u="none" strike="noStrike" cap="none" normalizeH="0" baseline="0" dirty="0" smtClean="0">
                <a:ln>
                  <a:noFill/>
                </a:ln>
                <a:solidFill>
                  <a:schemeClr val="bg1"/>
                </a:solidFill>
                <a:effectLst/>
                <a:latin typeface="Arial" charset="0"/>
                <a:cs typeface="Arial" charset="0"/>
              </a:rPr>
              <a:t> Дж/сек.</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В книге Л-1 стр.172 показано, что максимальный коэффициент отражения света у серебра равен 93%.</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Предположим, что наше параболическое зеркало изготовлено из самого легкого металла, алюминия,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толщиной Δ = 0,1 мм = 10</a:t>
            </a:r>
            <a:r>
              <a:rPr kumimoji="0" lang="ru-RU" sz="1400" b="0" i="0" u="none" strike="noStrike" cap="none" normalizeH="0" baseline="30000" dirty="0" smtClean="0">
                <a:ln>
                  <a:noFill/>
                </a:ln>
                <a:solidFill>
                  <a:schemeClr val="bg1"/>
                </a:solidFill>
                <a:effectLst/>
                <a:latin typeface="Arial" charset="0"/>
                <a:cs typeface="Arial" charset="0"/>
              </a:rPr>
              <a:t>-4</a:t>
            </a:r>
            <a:r>
              <a:rPr kumimoji="0" lang="ru-RU" sz="1400" b="0" i="0" u="none" strike="noStrike" cap="none" normalizeH="0" baseline="0" dirty="0" smtClean="0">
                <a:ln>
                  <a:noFill/>
                </a:ln>
                <a:solidFill>
                  <a:schemeClr val="bg1"/>
                </a:solidFill>
                <a:effectLst/>
                <a:latin typeface="Arial" charset="0"/>
                <a:cs typeface="Arial" charset="0"/>
              </a:rPr>
              <a:t> м и покрытого тончайшей пленкой серебра.</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Зададимся удельной мощностью отражения света от поверхности зеркала q = 1000 кВт/м</a:t>
            </a:r>
            <a:r>
              <a:rPr kumimoji="0" lang="ru-RU" sz="1400" b="0" i="0" u="none" strike="noStrike" cap="none" normalizeH="0" baseline="30000" dirty="0" smtClean="0">
                <a:ln>
                  <a:noFill/>
                </a:ln>
                <a:solidFill>
                  <a:schemeClr val="bg1"/>
                </a:solidFill>
                <a:effectLst/>
                <a:latin typeface="Arial" charset="0"/>
                <a:cs typeface="Arial" charset="0"/>
              </a:rPr>
              <a:t>2</a:t>
            </a:r>
            <a:r>
              <a:rPr kumimoji="0" lang="ru-RU" sz="1400" b="0" i="0" u="none" strike="noStrike" cap="none" normalizeH="0" baseline="0" dirty="0" smtClean="0">
                <a:ln>
                  <a:noFill/>
                </a:ln>
                <a:solidFill>
                  <a:schemeClr val="bg1"/>
                </a:solidFill>
                <a:effectLst/>
                <a:latin typeface="Arial" charset="0"/>
                <a:cs typeface="Arial" charset="0"/>
              </a:rPr>
              <a:t> = 10</a:t>
            </a:r>
            <a:r>
              <a:rPr kumimoji="0" lang="ru-RU" sz="1400" b="0" i="0" u="none" strike="noStrike" cap="none" normalizeH="0" baseline="30000" dirty="0" smtClean="0">
                <a:ln>
                  <a:noFill/>
                </a:ln>
                <a:solidFill>
                  <a:schemeClr val="bg1"/>
                </a:solidFill>
                <a:effectLst/>
                <a:latin typeface="Arial" charset="0"/>
                <a:cs typeface="Arial" charset="0"/>
              </a:rPr>
              <a:t>6</a:t>
            </a:r>
            <a:r>
              <a:rPr kumimoji="0" lang="ru-RU" sz="1400" b="0" i="0" u="none" strike="noStrike" cap="none" normalizeH="0" baseline="0" dirty="0" smtClean="0">
                <a:ln>
                  <a:noFill/>
                </a:ln>
                <a:solidFill>
                  <a:schemeClr val="bg1"/>
                </a:solidFill>
                <a:effectLst/>
                <a:latin typeface="Arial" charset="0"/>
                <a:cs typeface="Arial" charset="0"/>
              </a:rPr>
              <a:t> Дж/м</a:t>
            </a:r>
            <a:r>
              <a:rPr kumimoji="0" lang="ru-RU" sz="1400" b="0" i="0" u="none" strike="noStrike" cap="none" normalizeH="0" baseline="30000" dirty="0" smtClean="0">
                <a:ln>
                  <a:noFill/>
                </a:ln>
                <a:solidFill>
                  <a:schemeClr val="bg1"/>
                </a:solidFill>
                <a:effectLst/>
                <a:latin typeface="Arial" charset="0"/>
                <a:cs typeface="Arial" charset="0"/>
              </a:rPr>
              <a:t>2</a:t>
            </a:r>
            <a:r>
              <a:rPr kumimoji="0" lang="ru-RU" sz="1400" b="0" i="0" u="none" strike="noStrike" cap="none" normalizeH="0" baseline="0" dirty="0" smtClean="0">
                <a:ln>
                  <a:noFill/>
                </a:ln>
                <a:solidFill>
                  <a:schemeClr val="bg1"/>
                </a:solidFill>
                <a:effectLst/>
                <a:latin typeface="Arial"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так как 7% этой мощности или 70 кВт/м</a:t>
            </a:r>
            <a:r>
              <a:rPr kumimoji="0" lang="ru-RU" sz="1400" b="0" i="0" u="none" strike="noStrike" cap="none" normalizeH="0" baseline="30000" dirty="0" smtClean="0">
                <a:ln>
                  <a:noFill/>
                </a:ln>
                <a:solidFill>
                  <a:schemeClr val="bg1"/>
                </a:solidFill>
                <a:effectLst/>
                <a:latin typeface="Arial" charset="0"/>
                <a:cs typeface="Arial" charset="0"/>
              </a:rPr>
              <a:t>2</a:t>
            </a:r>
            <a:r>
              <a:rPr kumimoji="0" lang="ru-RU" sz="1400" b="0" i="0" u="none" strike="noStrike" cap="none" normalizeH="0" baseline="0" dirty="0" smtClean="0">
                <a:ln>
                  <a:noFill/>
                </a:ln>
                <a:solidFill>
                  <a:schemeClr val="bg1"/>
                </a:solidFill>
                <a:effectLst/>
                <a:latin typeface="Arial" charset="0"/>
                <a:cs typeface="Arial" charset="0"/>
              </a:rPr>
              <a:t> превращается в тепло, его еще можно без ущерба для зеркала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отвести в мировое пространство.</a:t>
            </a:r>
            <a:r>
              <a:rPr kumimoji="0" lang="ru-RU" sz="1400" b="0" i="0" u="none" strike="noStrike" cap="none" normalizeH="0" dirty="0" smtClean="0">
                <a:ln>
                  <a:noFill/>
                </a:ln>
                <a:solidFill>
                  <a:schemeClr val="bg1"/>
                </a:solidFill>
                <a:effectLst/>
                <a:latin typeface="Arial" charset="0"/>
                <a:cs typeface="Arial" charset="0"/>
              </a:rPr>
              <a:t> </a:t>
            </a:r>
            <a:r>
              <a:rPr kumimoji="0" lang="ru-RU" sz="1400" b="0" i="0" u="none" strike="noStrike" cap="none" normalizeH="0" baseline="0" dirty="0" smtClean="0">
                <a:ln>
                  <a:noFill/>
                </a:ln>
                <a:solidFill>
                  <a:schemeClr val="bg1"/>
                </a:solidFill>
                <a:effectLst/>
                <a:latin typeface="Arial" charset="0"/>
                <a:cs typeface="Arial" charset="0"/>
              </a:rPr>
              <a:t>Тогда площадь зеркала будет равна</a:t>
            </a:r>
            <a:br>
              <a:rPr kumimoji="0" lang="ru-RU" sz="1400" b="0" i="0" u="none" strike="noStrike" cap="none" normalizeH="0" baseline="0" dirty="0" smtClean="0">
                <a:ln>
                  <a:noFill/>
                </a:ln>
                <a:solidFill>
                  <a:schemeClr val="bg1"/>
                </a:solidFill>
                <a:effectLst/>
                <a:latin typeface="Arial" charset="0"/>
                <a:cs typeface="Arial" charset="0"/>
              </a:rPr>
            </a:br>
            <a:endParaRPr kumimoji="0" lang="ru-RU" sz="1400" b="0" i="0" u="none" strike="noStrike" cap="none" normalizeH="0" baseline="0" dirty="0" smtClean="0">
              <a:ln>
                <a:noFill/>
              </a:ln>
              <a:solidFill>
                <a:schemeClr val="bg1"/>
              </a:solidFill>
              <a:effectLst/>
              <a:latin typeface="Arial" charset="0"/>
              <a:cs typeface="Arial" charset="0"/>
            </a:endParaRPr>
          </a:p>
          <a:p>
            <a:pPr fontAlgn="base">
              <a:spcBef>
                <a:spcPct val="0"/>
              </a:spcBef>
              <a:spcAft>
                <a:spcPct val="0"/>
              </a:spcAft>
            </a:pPr>
            <a:r>
              <a:rPr lang="en-US" sz="1400" dirty="0">
                <a:solidFill>
                  <a:schemeClr val="bg1"/>
                </a:solidFill>
              </a:rPr>
              <a:t>S = </a:t>
            </a:r>
            <a:r>
              <a:rPr lang="ru-RU" sz="1400" dirty="0">
                <a:solidFill>
                  <a:schemeClr val="bg1"/>
                </a:solidFill>
              </a:rPr>
              <a:t>= 2,25 • 10</a:t>
            </a:r>
            <a:r>
              <a:rPr lang="ru-RU" sz="1400" baseline="30000" dirty="0">
                <a:solidFill>
                  <a:schemeClr val="bg1"/>
                </a:solidFill>
              </a:rPr>
              <a:t>9</a:t>
            </a:r>
            <a:r>
              <a:rPr lang="ru-RU" sz="1400" dirty="0">
                <a:solidFill>
                  <a:schemeClr val="bg1"/>
                </a:solidFill>
              </a:rPr>
              <a:t> м</a:t>
            </a:r>
            <a:r>
              <a:rPr lang="ru-RU" sz="1400" baseline="30000" dirty="0">
                <a:solidFill>
                  <a:schemeClr val="bg1"/>
                </a:solidFill>
              </a:rPr>
              <a:t>2</a:t>
            </a:r>
            <a:endParaRPr lang="ru-RU" sz="1400" dirty="0">
              <a:solidFill>
                <a:schemeClr val="bg1"/>
              </a:solidFill>
            </a:endParaRPr>
          </a:p>
          <a:p>
            <a:pPr lvl="0" fontAlgn="base">
              <a:spcBef>
                <a:spcPct val="0"/>
              </a:spcBef>
              <a:spcAft>
                <a:spcPct val="0"/>
              </a:spcAft>
            </a:pPr>
            <a:r>
              <a:rPr kumimoji="0" lang="ru-RU" sz="1400" b="0" i="0" u="none" strike="noStrike" cap="none" normalizeH="0" baseline="0" dirty="0" smtClean="0">
                <a:ln>
                  <a:noFill/>
                </a:ln>
                <a:solidFill>
                  <a:schemeClr val="bg1"/>
                </a:solidFill>
                <a:effectLst/>
                <a:latin typeface="Arial" charset="0"/>
                <a:cs typeface="Arial" charset="0"/>
              </a:rPr>
              <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или зеркало диаметром 53,6 км</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Отсюда масса зеркала при плотности алюминия ρ = 2,7 т/м</a:t>
            </a:r>
            <a:r>
              <a:rPr kumimoji="0" lang="ru-RU" sz="1400" b="0" i="0" u="none" strike="noStrike" cap="none" normalizeH="0" baseline="30000" dirty="0" smtClean="0">
                <a:ln>
                  <a:noFill/>
                </a:ln>
                <a:solidFill>
                  <a:schemeClr val="bg1"/>
                </a:solidFill>
                <a:effectLst/>
                <a:latin typeface="Arial" charset="0"/>
                <a:cs typeface="Arial" charset="0"/>
              </a:rPr>
              <a:t>3</a:t>
            </a:r>
            <a:r>
              <a:rPr kumimoji="0" lang="ru-RU" sz="1400" b="0" i="0" u="none" strike="noStrike" cap="none" normalizeH="0" baseline="0" dirty="0" smtClean="0">
                <a:ln>
                  <a:noFill/>
                </a:ln>
                <a:solidFill>
                  <a:schemeClr val="bg1"/>
                </a:solidFill>
                <a:effectLst/>
                <a:latin typeface="Arial" charset="0"/>
                <a:cs typeface="Arial" charset="0"/>
              </a:rPr>
              <a:t> будет равна</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err="1" smtClean="0">
                <a:ln>
                  <a:noFill/>
                </a:ln>
                <a:solidFill>
                  <a:schemeClr val="bg1"/>
                </a:solidFill>
                <a:effectLst/>
                <a:latin typeface="Arial" charset="0"/>
                <a:cs typeface="Arial" charset="0"/>
              </a:rPr>
              <a:t>Mз</a:t>
            </a:r>
            <a:r>
              <a:rPr kumimoji="0" lang="ru-RU" sz="1400" b="0" i="0" u="none" strike="noStrike" cap="none" normalizeH="0" baseline="0" dirty="0" smtClean="0">
                <a:ln>
                  <a:noFill/>
                </a:ln>
                <a:solidFill>
                  <a:schemeClr val="bg1"/>
                </a:solidFill>
                <a:effectLst/>
                <a:latin typeface="Arial" charset="0"/>
                <a:cs typeface="Arial" charset="0"/>
              </a:rPr>
              <a:t> = S • </a:t>
            </a:r>
            <a:r>
              <a:rPr kumimoji="0" lang="ru-RU" sz="1400" b="0" i="0" u="none" strike="noStrike" cap="none" normalizeH="0" baseline="0" dirty="0" err="1" smtClean="0">
                <a:ln>
                  <a:noFill/>
                </a:ln>
                <a:solidFill>
                  <a:schemeClr val="bg1"/>
                </a:solidFill>
                <a:effectLst/>
                <a:latin typeface="Arial" charset="0"/>
                <a:cs typeface="Arial" charset="0"/>
              </a:rPr>
              <a:t>Δρ</a:t>
            </a:r>
            <a:r>
              <a:rPr kumimoji="0" lang="ru-RU" sz="1400" b="0" i="0" u="none" strike="noStrike" cap="none" normalizeH="0" baseline="0" dirty="0" smtClean="0">
                <a:ln>
                  <a:noFill/>
                </a:ln>
                <a:solidFill>
                  <a:schemeClr val="bg1"/>
                </a:solidFill>
                <a:effectLst/>
                <a:latin typeface="Arial" charset="0"/>
                <a:cs typeface="Arial" charset="0"/>
              </a:rPr>
              <a:t> = 2,25 • 10</a:t>
            </a:r>
            <a:r>
              <a:rPr kumimoji="0" lang="ru-RU" sz="1400" b="0" i="0" u="none" strike="noStrike" cap="none" normalizeH="0" baseline="30000" dirty="0" smtClean="0">
                <a:ln>
                  <a:noFill/>
                </a:ln>
                <a:solidFill>
                  <a:schemeClr val="bg1"/>
                </a:solidFill>
                <a:effectLst/>
                <a:latin typeface="Arial" charset="0"/>
                <a:cs typeface="Arial" charset="0"/>
              </a:rPr>
              <a:t>9</a:t>
            </a:r>
            <a:r>
              <a:rPr kumimoji="0" lang="ru-RU" sz="1400" b="0" i="0" u="none" strike="noStrike" cap="none" normalizeH="0" baseline="0" dirty="0" smtClean="0">
                <a:ln>
                  <a:noFill/>
                </a:ln>
                <a:solidFill>
                  <a:schemeClr val="bg1"/>
                </a:solidFill>
                <a:effectLst/>
                <a:latin typeface="Arial" charset="0"/>
                <a:cs typeface="Arial" charset="0"/>
              </a:rPr>
              <a:t> м</a:t>
            </a:r>
            <a:r>
              <a:rPr kumimoji="0" lang="ru-RU" sz="1400" b="0" i="0" u="none" strike="noStrike" cap="none" normalizeH="0" baseline="30000" dirty="0" smtClean="0">
                <a:ln>
                  <a:noFill/>
                </a:ln>
                <a:solidFill>
                  <a:schemeClr val="bg1"/>
                </a:solidFill>
                <a:effectLst/>
                <a:latin typeface="Arial" charset="0"/>
                <a:cs typeface="Arial" charset="0"/>
              </a:rPr>
              <a:t>2</a:t>
            </a:r>
            <a:r>
              <a:rPr kumimoji="0" lang="ru-RU" sz="1400" b="0" i="0" u="none" strike="noStrike" cap="none" normalizeH="0" baseline="0" dirty="0" smtClean="0">
                <a:ln>
                  <a:noFill/>
                </a:ln>
                <a:solidFill>
                  <a:schemeClr val="bg1"/>
                </a:solidFill>
                <a:effectLst/>
                <a:latin typeface="Arial" charset="0"/>
                <a:cs typeface="Arial" charset="0"/>
              </a:rPr>
              <a:t> • 10</a:t>
            </a:r>
            <a:r>
              <a:rPr kumimoji="0" lang="ru-RU" sz="1400" b="0" i="0" u="none" strike="noStrike" cap="none" normalizeH="0" baseline="30000" dirty="0" smtClean="0">
                <a:ln>
                  <a:noFill/>
                </a:ln>
                <a:solidFill>
                  <a:schemeClr val="bg1"/>
                </a:solidFill>
                <a:effectLst/>
                <a:latin typeface="Arial" charset="0"/>
                <a:cs typeface="Arial" charset="0"/>
              </a:rPr>
              <a:t>-4</a:t>
            </a:r>
            <a:r>
              <a:rPr kumimoji="0" lang="ru-RU" sz="1400" b="0" i="0" u="none" strike="noStrike" cap="none" normalizeH="0" baseline="0" dirty="0" smtClean="0">
                <a:ln>
                  <a:noFill/>
                </a:ln>
                <a:solidFill>
                  <a:schemeClr val="bg1"/>
                </a:solidFill>
                <a:effectLst/>
                <a:latin typeface="Arial" charset="0"/>
                <a:cs typeface="Arial" charset="0"/>
              </a:rPr>
              <a:t> м • 2,7 т/м</a:t>
            </a:r>
            <a:r>
              <a:rPr kumimoji="0" lang="ru-RU" sz="1400" b="0" i="0" u="none" strike="noStrike" cap="none" normalizeH="0" baseline="30000" dirty="0" smtClean="0">
                <a:ln>
                  <a:noFill/>
                </a:ln>
                <a:solidFill>
                  <a:schemeClr val="bg1"/>
                </a:solidFill>
                <a:effectLst/>
                <a:latin typeface="Arial" charset="0"/>
                <a:cs typeface="Arial" charset="0"/>
              </a:rPr>
              <a:t>3</a:t>
            </a:r>
            <a:r>
              <a:rPr kumimoji="0" lang="ru-RU" sz="1400" b="0" i="0" u="none" strike="noStrike" cap="none" normalizeH="0" baseline="0" dirty="0" smtClean="0">
                <a:ln>
                  <a:noFill/>
                </a:ln>
                <a:solidFill>
                  <a:schemeClr val="bg1"/>
                </a:solidFill>
                <a:effectLst/>
                <a:latin typeface="Arial" charset="0"/>
                <a:cs typeface="Arial" charset="0"/>
              </a:rPr>
              <a:t> ≈ 6 • 10</a:t>
            </a:r>
            <a:r>
              <a:rPr kumimoji="0" lang="ru-RU" sz="1400" b="0" i="0" u="none" strike="noStrike" cap="none" normalizeH="0" baseline="30000" dirty="0" smtClean="0">
                <a:ln>
                  <a:noFill/>
                </a:ln>
                <a:solidFill>
                  <a:schemeClr val="bg1"/>
                </a:solidFill>
                <a:effectLst/>
                <a:latin typeface="Arial" charset="0"/>
                <a:cs typeface="Arial" charset="0"/>
              </a:rPr>
              <a:t>5</a:t>
            </a:r>
            <a:r>
              <a:rPr kumimoji="0" lang="ru-RU" sz="1400" b="0" i="0" u="none" strike="noStrike" cap="none" normalizeH="0" baseline="0" dirty="0" smtClean="0">
                <a:ln>
                  <a:noFill/>
                </a:ln>
                <a:solidFill>
                  <a:schemeClr val="bg1"/>
                </a:solidFill>
                <a:effectLst/>
                <a:latin typeface="Arial" charset="0"/>
                <a:cs typeface="Arial" charset="0"/>
              </a:rPr>
              <a:t> т</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Т.е., в 600 раз больше заданной массы звездолета 1000 т, что делает нереальным межзвездный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полет с таким зеркалом, исходя из анализов расчетов для термоядерного звездолета, работающего на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топливной смеси дейтерий + гелий-3.</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Недаром же известный британский специалист по аэронавтике </a:t>
            </a:r>
            <a:r>
              <a:rPr kumimoji="0" lang="ru-RU" sz="1400" b="0" i="0" u="none" strike="noStrike" cap="none" normalizeH="0" baseline="0" dirty="0" err="1" smtClean="0">
                <a:ln>
                  <a:noFill/>
                </a:ln>
                <a:solidFill>
                  <a:schemeClr val="bg1"/>
                </a:solidFill>
                <a:effectLst/>
                <a:latin typeface="Arial" charset="0"/>
                <a:cs typeface="Arial" charset="0"/>
              </a:rPr>
              <a:t>А.Бонд</a:t>
            </a:r>
            <a:r>
              <a:rPr kumimoji="0" lang="ru-RU" sz="1400" b="0" i="0" u="none" strike="noStrike" cap="none" normalizeH="0" baseline="0" dirty="0" smtClean="0">
                <a:ln>
                  <a:noFill/>
                </a:ln>
                <a:solidFill>
                  <a:schemeClr val="bg1"/>
                </a:solidFill>
                <a:effectLst/>
                <a:latin typeface="Arial" charset="0"/>
                <a:cs typeface="Arial" charset="0"/>
              </a:rPr>
              <a:t>, немало сил положивший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на изучение вопросов, связанных с межзвездными полетами, высказывается на этот счет совершенно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Arial" charset="0"/>
                <a:cs typeface="Arial" charset="0"/>
              </a:rPr>
              <a:t>определенно:</a:t>
            </a:r>
            <a:br>
              <a:rPr kumimoji="0" lang="ru-RU" sz="1400" b="0" i="0" u="none" strike="noStrike" cap="none" normalizeH="0" baseline="0" dirty="0" smtClean="0">
                <a:ln>
                  <a:noFill/>
                </a:ln>
                <a:solidFill>
                  <a:schemeClr val="bg1"/>
                </a:solidFill>
                <a:effectLst/>
                <a:latin typeface="Arial" charset="0"/>
                <a:cs typeface="Arial" charset="0"/>
              </a:rPr>
            </a:br>
            <a:r>
              <a:rPr kumimoji="0" lang="ru-RU" sz="1400" b="0" i="0" u="none" strike="noStrike" cap="none" normalizeH="0" baseline="0" dirty="0" smtClean="0">
                <a:ln>
                  <a:noFill/>
                </a:ln>
                <a:solidFill>
                  <a:schemeClr val="bg1"/>
                </a:solidFill>
                <a:effectLst/>
                <a:latin typeface="Arial" charset="0"/>
                <a:cs typeface="Arial" charset="0"/>
              </a:rPr>
              <a:t>"</a:t>
            </a:r>
            <a:r>
              <a:rPr kumimoji="0" lang="ru-RU" sz="1400" b="0" i="1" u="none" strike="noStrike" cap="none" normalizeH="0" baseline="0" dirty="0" smtClean="0">
                <a:ln>
                  <a:noFill/>
                </a:ln>
                <a:solidFill>
                  <a:schemeClr val="bg1"/>
                </a:solidFill>
                <a:effectLst/>
                <a:latin typeface="Arial" charset="0"/>
                <a:cs typeface="Arial" charset="0"/>
              </a:rPr>
              <a:t>Хотя теоретически фотонная ракета могла бы иметь самые высокие двигательные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err="1" smtClean="0">
                <a:ln>
                  <a:noFill/>
                </a:ln>
                <a:solidFill>
                  <a:schemeClr val="bg1"/>
                </a:solidFill>
                <a:effectLst/>
                <a:latin typeface="Arial" charset="0"/>
                <a:cs typeface="Arial" charset="0"/>
              </a:rPr>
              <a:t>харастеристики</a:t>
            </a:r>
            <a:r>
              <a:rPr kumimoji="0" lang="ru-RU" sz="1400" b="0" i="1" u="none" strike="noStrike" cap="none" normalizeH="0" baseline="0" dirty="0" smtClean="0">
                <a:ln>
                  <a:noFill/>
                </a:ln>
                <a:solidFill>
                  <a:schemeClr val="bg1"/>
                </a:solidFill>
                <a:effectLst/>
                <a:latin typeface="Arial" charset="0"/>
                <a:cs typeface="Arial" charset="0"/>
              </a:rPr>
              <a:t>, с современной инженерной точки зрения ее создание не возможно</a:t>
            </a:r>
            <a:r>
              <a:rPr kumimoji="0" lang="ru-RU" sz="1400" b="0" i="0" u="none" strike="noStrike" cap="none" normalizeH="0" baseline="0" dirty="0" smtClean="0">
                <a:ln>
                  <a:noFill/>
                </a:ln>
                <a:solidFill>
                  <a:schemeClr val="bg1"/>
                </a:solidFill>
                <a:effectLst/>
                <a:latin typeface="Arial" charset="0"/>
                <a:cs typeface="Arial" charset="0"/>
              </a:rPr>
              <a:t>" (</a:t>
            </a:r>
            <a:r>
              <a:rPr kumimoji="0" lang="ru-RU" sz="1400" b="0" i="1" u="none" strike="noStrike" cap="none" normalizeH="0" baseline="0" dirty="0" smtClean="0">
                <a:ln>
                  <a:noFill/>
                </a:ln>
                <a:solidFill>
                  <a:schemeClr val="bg1"/>
                </a:solidFill>
                <a:effectLst/>
                <a:latin typeface="Arial" charset="0"/>
                <a:cs typeface="Arial" charset="0"/>
              </a:rPr>
              <a:t>Л-3 стр.192.</a:t>
            </a:r>
            <a:r>
              <a:rPr kumimoji="0" lang="ru-RU" sz="1400" b="0" i="0" u="none" strike="noStrike" cap="none" normalizeH="0" baseline="0" dirty="0" smtClean="0">
                <a:ln>
                  <a:noFill/>
                </a:ln>
                <a:solidFill>
                  <a:schemeClr val="bg1"/>
                </a:solidFill>
                <a:effectLst/>
                <a:latin typeface="Arial" charset="0"/>
                <a:cs typeface="Arial" charset="0"/>
              </a:rPr>
              <a:t>) </a:t>
            </a:r>
          </a:p>
        </p:txBody>
      </p:sp>
    </p:spTree>
    <p:extLst>
      <p:ext uri="{BB962C8B-B14F-4D97-AF65-F5344CB8AC3E}">
        <p14:creationId xmlns:p14="http://schemas.microsoft.com/office/powerpoint/2010/main" val="560145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202630"/>
            <a:ext cx="8229600" cy="6394722"/>
          </a:xfrm>
          <a:gradFill>
            <a:gsLst>
              <a:gs pos="0">
                <a:schemeClr val="accent1">
                  <a:shade val="51000"/>
                  <a:satMod val="130000"/>
                  <a:alpha val="17000"/>
                </a:schemeClr>
              </a:gs>
              <a:gs pos="80000">
                <a:schemeClr val="accent1">
                  <a:shade val="93000"/>
                  <a:satMod val="130000"/>
                  <a:alpha val="51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a:normAutofit/>
          </a:bodyPr>
          <a:lstStyle/>
          <a:p>
            <a:r>
              <a:rPr lang="ru-RU" sz="4000" dirty="0" smtClean="0"/>
              <a:t>Как </a:t>
            </a:r>
            <a:r>
              <a:rPr lang="ru-RU" sz="4000" dirty="0" smtClean="0"/>
              <a:t>избавит</a:t>
            </a:r>
            <a:r>
              <a:rPr lang="ru-RU" sz="4000" dirty="0"/>
              <a:t>ь</a:t>
            </a:r>
            <a:r>
              <a:rPr lang="ru-RU" sz="4000" dirty="0" smtClean="0"/>
              <a:t>ся </a:t>
            </a:r>
            <a:r>
              <a:rPr lang="ru-RU" sz="4000" dirty="0" smtClean="0"/>
              <a:t>от лишней массы</a:t>
            </a:r>
            <a:r>
              <a:rPr lang="en-US" sz="3200" dirty="0"/>
              <a:t>?</a:t>
            </a:r>
            <a:br>
              <a:rPr lang="en-US" sz="3200" dirty="0"/>
            </a:br>
            <a:r>
              <a:rPr lang="ru-RU" sz="3600" dirty="0" smtClean="0"/>
              <a:t/>
            </a:r>
            <a:br>
              <a:rPr lang="ru-RU" sz="3600" dirty="0" smtClean="0"/>
            </a:br>
            <a:r>
              <a:rPr lang="ru-RU" sz="3600" dirty="0" smtClean="0"/>
              <a:t/>
            </a:r>
            <a:br>
              <a:rPr lang="ru-RU" sz="3600" dirty="0" smtClean="0"/>
            </a:br>
            <a:endParaRPr lang="en-GB" sz="3600" dirty="0"/>
          </a:p>
        </p:txBody>
      </p:sp>
      <p:sp>
        <p:nvSpPr>
          <p:cNvPr id="4" name="Скругленный прямоугольник 3"/>
          <p:cNvSpPr/>
          <p:nvPr/>
        </p:nvSpPr>
        <p:spPr>
          <a:xfrm>
            <a:off x="971600" y="4509120"/>
            <a:ext cx="7344816" cy="1800200"/>
          </a:xfrm>
          <a:prstGeom prst="roundRect">
            <a:avLst/>
          </a:prstGeom>
          <a:gradFill>
            <a:gsLst>
              <a:gs pos="0">
                <a:srgbClr val="002060"/>
              </a:gs>
              <a:gs pos="80000">
                <a:srgbClr val="0070C0"/>
              </a:gs>
              <a:gs pos="100000">
                <a:schemeClr val="accent1">
                  <a:shade val="94000"/>
                  <a:satMod val="135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prstClr val="white"/>
                </a:solidFill>
              </a:rPr>
              <a:t>Оставляем ее на Земле!</a:t>
            </a:r>
            <a:endParaRPr lang="ru-RU" sz="4000" dirty="0">
              <a:solidFill>
                <a:prstClr val="white"/>
              </a:solidFill>
            </a:endParaRPr>
          </a:p>
        </p:txBody>
      </p:sp>
    </p:spTree>
    <p:extLst>
      <p:ext uri="{BB962C8B-B14F-4D97-AF65-F5344CB8AC3E}">
        <p14:creationId xmlns:p14="http://schemas.microsoft.com/office/powerpoint/2010/main" val="153650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3000" fill="remove" grpId="1"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7" y="-980914"/>
            <a:ext cx="9144000" cy="537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nvGraphicFramePr>
        <p:xfrm>
          <a:off x="3381375" y="3139281"/>
          <a:ext cx="2381250" cy="1447800"/>
        </p:xfrm>
        <a:graphic>
          <a:graphicData uri="http://schemas.openxmlformats.org/drawingml/2006/table">
            <a:tbl>
              <a:tblPr/>
              <a:tblGrid>
                <a:gridCol w="793750"/>
                <a:gridCol w="793750"/>
                <a:gridCol w="793750"/>
              </a:tblGrid>
              <a:tr h="0">
                <a:tc rowSpan="2">
                  <a:txBody>
                    <a:bodyPr/>
                    <a:lstStyle/>
                    <a:p>
                      <a:pPr algn="ctr"/>
                      <a:r>
                        <a:rPr lang="en-US"/>
                        <a:t>S = </a:t>
                      </a:r>
                    </a:p>
                  </a:txBody>
                  <a:tcPr marL="19050" marR="19050" marT="19050" marB="19050" anchor="ctr">
                    <a:lnL>
                      <a:noFill/>
                    </a:lnL>
                    <a:lnR>
                      <a:noFill/>
                    </a:lnR>
                    <a:lnT>
                      <a:noFill/>
                    </a:lnT>
                    <a:lnB>
                      <a:noFill/>
                    </a:lnB>
                  </a:tcPr>
                </a:tc>
                <a:tc>
                  <a:txBody>
                    <a:bodyPr/>
                    <a:lstStyle/>
                    <a:p>
                      <a:pPr algn="ctr"/>
                      <a:r>
                        <a:rPr lang="ru-RU">
                          <a:effectLst/>
                        </a:rPr>
                        <a:t>2,25 • 10</a:t>
                      </a:r>
                      <a:r>
                        <a:rPr lang="ru-RU" baseline="30000">
                          <a:effectLst/>
                        </a:rPr>
                        <a:t>15</a:t>
                      </a:r>
                      <a:r>
                        <a:rPr lang="ru-RU">
                          <a:effectLst/>
                        </a:rPr>
                        <a:t> Дж/сек</a:t>
                      </a:r>
                    </a:p>
                  </a:txBody>
                  <a:tcPr marL="19050" marR="19050" marT="19050" marB="19050" anchor="ctr">
                    <a:lnL>
                      <a:noFill/>
                    </a:lnL>
                    <a:lnR>
                      <a:noFill/>
                    </a:lnR>
                    <a:lnT>
                      <a:noFill/>
                    </a:lnT>
                    <a:lnB w="9525" cap="flat" cmpd="sng" algn="ctr">
                      <a:solidFill>
                        <a:srgbClr val="000000"/>
                      </a:solidFill>
                      <a:prstDash val="solid"/>
                      <a:round/>
                      <a:headEnd type="none" w="med" len="med"/>
                      <a:tailEnd type="none" w="med" len="med"/>
                    </a:lnB>
                  </a:tcPr>
                </a:tc>
                <a:tc rowSpan="2">
                  <a:txBody>
                    <a:bodyPr/>
                    <a:lstStyle/>
                    <a:p>
                      <a:pPr algn="ctr"/>
                      <a:r>
                        <a:rPr lang="ru-RU"/>
                        <a:t>= 2,25 • 10</a:t>
                      </a:r>
                      <a:r>
                        <a:rPr lang="ru-RU" baseline="30000"/>
                        <a:t>9</a:t>
                      </a:r>
                      <a:r>
                        <a:rPr lang="ru-RU"/>
                        <a:t> м</a:t>
                      </a:r>
                      <a:r>
                        <a:rPr lang="ru-RU" baseline="30000"/>
                        <a:t>2</a:t>
                      </a:r>
                      <a:endParaRPr lang="ru-RU"/>
                    </a:p>
                  </a:txBody>
                  <a:tcPr marL="19050" marR="19050" marT="19050" marB="19050" anchor="ctr">
                    <a:lnL>
                      <a:noFill/>
                    </a:lnL>
                    <a:lnR>
                      <a:noFill/>
                    </a:lnR>
                    <a:lnT>
                      <a:noFill/>
                    </a:lnT>
                    <a:lnB>
                      <a:noFill/>
                    </a:lnB>
                  </a:tcPr>
                </a:tc>
              </a:tr>
              <a:tr h="0">
                <a:tc vMerge="1">
                  <a:txBody>
                    <a:bodyPr/>
                    <a:lstStyle/>
                    <a:p>
                      <a:endParaRPr lang="ru-RU"/>
                    </a:p>
                  </a:txBody>
                  <a:tcPr/>
                </a:tc>
                <a:tc>
                  <a:txBody>
                    <a:bodyPr/>
                    <a:lstStyle/>
                    <a:p>
                      <a:pPr algn="ctr"/>
                      <a:r>
                        <a:rPr lang="ru-RU" dirty="0"/>
                        <a:t>10</a:t>
                      </a:r>
                      <a:r>
                        <a:rPr lang="ru-RU" baseline="30000" dirty="0"/>
                        <a:t>6</a:t>
                      </a:r>
                      <a:r>
                        <a:rPr lang="ru-RU" dirty="0"/>
                        <a:t> Дж/м</a:t>
                      </a:r>
                      <a:r>
                        <a:rPr lang="ru-RU" baseline="30000" dirty="0"/>
                        <a:t>2</a:t>
                      </a:r>
                      <a:endParaRPr lang="ru-RU" dirty="0"/>
                    </a:p>
                  </a:txBody>
                  <a:tcPr marL="19050" marR="19050" marT="19050" marB="19050" anchor="ctr">
                    <a:lnL>
                      <a:noFill/>
                    </a:lnL>
                    <a:lnR>
                      <a:noFill/>
                    </a:lnR>
                    <a:lnT w="9525"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sp>
        <p:nvSpPr>
          <p:cNvPr id="5" name="Прямоугольник 4"/>
          <p:cNvSpPr/>
          <p:nvPr/>
        </p:nvSpPr>
        <p:spPr>
          <a:xfrm>
            <a:off x="3295553" y="5157192"/>
            <a:ext cx="4698979" cy="461665"/>
          </a:xfrm>
          <a:prstGeom prst="rect">
            <a:avLst/>
          </a:prstGeom>
        </p:spPr>
        <p:txBody>
          <a:bodyPr wrap="none">
            <a:spAutoFit/>
          </a:bodyPr>
          <a:lstStyle/>
          <a:p>
            <a:r>
              <a:rPr lang="ru-RU" sz="2400" b="1" dirty="0" smtClean="0">
                <a:solidFill>
                  <a:schemeClr val="bg1"/>
                </a:solidFill>
              </a:rPr>
              <a:t>Звездолет на микроволной печке</a:t>
            </a:r>
            <a:endParaRPr lang="ru-RU" sz="2400" dirty="0">
              <a:solidFill>
                <a:schemeClr val="bg1"/>
              </a:solidFill>
            </a:endParaRPr>
          </a:p>
        </p:txBody>
      </p:sp>
      <p:sp>
        <p:nvSpPr>
          <p:cNvPr id="6" name="Прямоугольник 5"/>
          <p:cNvSpPr/>
          <p:nvPr/>
        </p:nvSpPr>
        <p:spPr>
          <a:xfrm>
            <a:off x="3749906" y="5733256"/>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spTree>
    <p:extLst>
      <p:ext uri="{BB962C8B-B14F-4D97-AF65-F5344CB8AC3E}">
        <p14:creationId xmlns:p14="http://schemas.microsoft.com/office/powerpoint/2010/main" val="3198554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Прямоугольник 13"/>
          <p:cNvSpPr/>
          <p:nvPr/>
        </p:nvSpPr>
        <p:spPr>
          <a:xfrm>
            <a:off x="2298313" y="1041215"/>
            <a:ext cx="5341918" cy="646331"/>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endParaRPr lang="ru-RU" sz="3600" b="1" cap="none" spc="0" dirty="0">
              <a:ln/>
              <a:solidFill>
                <a:schemeClr val="accent5">
                  <a:tint val="50000"/>
                  <a:satMod val="180000"/>
                </a:schemeClr>
              </a:solidFill>
              <a:effectLst/>
            </a:endParaRPr>
          </a:p>
        </p:txBody>
      </p:sp>
      <p:grpSp>
        <p:nvGrpSpPr>
          <p:cNvPr id="16" name="Группа 15"/>
          <p:cNvGrpSpPr/>
          <p:nvPr/>
        </p:nvGrpSpPr>
        <p:grpSpPr>
          <a:xfrm rot="1321487">
            <a:off x="-2951017" y="6192446"/>
            <a:ext cx="2774268" cy="3645024"/>
            <a:chOff x="1547664" y="2083160"/>
            <a:chExt cx="2774268" cy="3645024"/>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083160"/>
              <a:ext cx="2774268" cy="3645024"/>
            </a:xfrm>
            <a:prstGeom prst="rect">
              <a:avLst/>
            </a:prstGeom>
          </p:spPr>
        </p:pic>
        <p:sp>
          <p:nvSpPr>
            <p:cNvPr id="15" name="Овал 14"/>
            <p:cNvSpPr/>
            <p:nvPr/>
          </p:nvSpPr>
          <p:spPr>
            <a:xfrm rot="1734339">
              <a:off x="1586808" y="4442516"/>
              <a:ext cx="1659745" cy="600514"/>
            </a:xfrm>
            <a:prstGeom prst="ellipse">
              <a:avLst/>
            </a:prstGeom>
            <a:solidFill>
              <a:srgbClr val="FFFFCC"/>
            </a:solidFill>
            <a:ln>
              <a:noFill/>
            </a:ln>
            <a:effectLst>
              <a:glow rad="1016000">
                <a:srgbClr val="FFFF00">
                  <a:alpha val="2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82322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16667E-6 4.07407E-6 L 0.80313 -0.79792 " pathEditMode="relative" rAng="0" ptsTypes="AA">
                                      <p:cBhvr>
                                        <p:cTn id="6" dur="2000" fill="hold"/>
                                        <p:tgtEl>
                                          <p:spTgt spid="16"/>
                                        </p:tgtEl>
                                        <p:attrNameLst>
                                          <p:attrName>ppt_x</p:attrName>
                                          <p:attrName>ppt_y</p:attrName>
                                        </p:attrNameLst>
                                      </p:cBhvr>
                                      <p:rCtr x="40156" y="-39907"/>
                                    </p:animMotion>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 tmFilter="0, 0; .2, .5; .8, .5; 1, 0"/>
                                        <p:tgtEl>
                                          <p:spTgt spid="16"/>
                                        </p:tgtEl>
                                      </p:cBhvr>
                                    </p:animEffect>
                                    <p:animScale>
                                      <p:cBhvr>
                                        <p:cTn id="9" dur="250" autoRev="1" fill="hold"/>
                                        <p:tgtEl>
                                          <p:spTgt spid="16"/>
                                        </p:tgtEl>
                                      </p:cBhvr>
                                      <p:by x="105000" y="105000"/>
                                    </p:animScale>
                                  </p:childTnLst>
                                </p:cTn>
                              </p:par>
                            </p:childTnLst>
                          </p:cTn>
                        </p:par>
                        <p:par>
                          <p:cTn id="10" fill="hold">
                            <p:stCondLst>
                              <p:cond delay="2000"/>
                            </p:stCondLst>
                            <p:childTnLst>
                              <p:par>
                                <p:cTn id="11" presetID="42" presetClass="path" presetSubtype="0" accel="50000" decel="50000" fill="hold" nodeType="afterEffect">
                                  <p:stCondLst>
                                    <p:cond delay="1500"/>
                                  </p:stCondLst>
                                  <p:childTnLst>
                                    <p:animMotion origin="layout" path="M 0.80313 -0.79792 L 1.20643 -1.19375 " pathEditMode="relative" rAng="0" ptsTypes="AA">
                                      <p:cBhvr>
                                        <p:cTn id="12" dur="2000" fill="hold"/>
                                        <p:tgtEl>
                                          <p:spTgt spid="16"/>
                                        </p:tgtEl>
                                        <p:attrNameLst>
                                          <p:attrName>ppt_x</p:attrName>
                                          <p:attrName>ppt_y</p:attrName>
                                        </p:attrNameLst>
                                      </p:cBhvr>
                                      <p:rCtr x="20156" y="-19792"/>
                                    </p:animMotion>
                                  </p:childTnLst>
                                </p:cTn>
                              </p:par>
                              <p:par>
                                <p:cTn id="13" presetID="6" presetClass="emph" presetSubtype="0" fill="hold" nodeType="withEffect">
                                  <p:stCondLst>
                                    <p:cond delay="0"/>
                                  </p:stCondLst>
                                  <p:childTnLst>
                                    <p:animScale>
                                      <p:cBhvr>
                                        <p:cTn id="14" dur="2000" fill="hold"/>
                                        <p:tgtEl>
                                          <p:spTgt spid="16"/>
                                        </p:tgtEl>
                                      </p:cBhvr>
                                      <p:by x="10000" y="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81375" y="3139281"/>
          <a:ext cx="2381250" cy="1447800"/>
        </p:xfrm>
        <a:graphic>
          <a:graphicData uri="http://schemas.openxmlformats.org/drawingml/2006/table">
            <a:tbl>
              <a:tblPr/>
              <a:tblGrid>
                <a:gridCol w="793750"/>
                <a:gridCol w="793750"/>
                <a:gridCol w="793750"/>
              </a:tblGrid>
              <a:tr h="0">
                <a:tc rowSpan="2">
                  <a:txBody>
                    <a:bodyPr/>
                    <a:lstStyle/>
                    <a:p>
                      <a:pPr algn="ctr"/>
                      <a:r>
                        <a:rPr lang="en-US"/>
                        <a:t>S = </a:t>
                      </a:r>
                    </a:p>
                  </a:txBody>
                  <a:tcPr marL="19050" marR="19050" marT="19050" marB="19050" anchor="ctr">
                    <a:lnL>
                      <a:noFill/>
                    </a:lnL>
                    <a:lnR>
                      <a:noFill/>
                    </a:lnR>
                    <a:lnT>
                      <a:noFill/>
                    </a:lnT>
                    <a:lnB>
                      <a:noFill/>
                    </a:lnB>
                  </a:tcPr>
                </a:tc>
                <a:tc>
                  <a:txBody>
                    <a:bodyPr/>
                    <a:lstStyle/>
                    <a:p>
                      <a:pPr algn="ctr"/>
                      <a:r>
                        <a:rPr lang="ru-RU">
                          <a:effectLst/>
                        </a:rPr>
                        <a:t>2,25 • 10</a:t>
                      </a:r>
                      <a:r>
                        <a:rPr lang="ru-RU" baseline="30000">
                          <a:effectLst/>
                        </a:rPr>
                        <a:t>15</a:t>
                      </a:r>
                      <a:r>
                        <a:rPr lang="ru-RU">
                          <a:effectLst/>
                        </a:rPr>
                        <a:t> Дж/сек</a:t>
                      </a:r>
                    </a:p>
                  </a:txBody>
                  <a:tcPr marL="19050" marR="19050" marT="19050" marB="19050" anchor="ctr">
                    <a:lnL>
                      <a:noFill/>
                    </a:lnL>
                    <a:lnR>
                      <a:noFill/>
                    </a:lnR>
                    <a:lnT>
                      <a:noFill/>
                    </a:lnT>
                    <a:lnB w="9525" cap="flat" cmpd="sng" algn="ctr">
                      <a:solidFill>
                        <a:srgbClr val="000000"/>
                      </a:solidFill>
                      <a:prstDash val="solid"/>
                      <a:round/>
                      <a:headEnd type="none" w="med" len="med"/>
                      <a:tailEnd type="none" w="med" len="med"/>
                    </a:lnB>
                  </a:tcPr>
                </a:tc>
                <a:tc rowSpan="2">
                  <a:txBody>
                    <a:bodyPr/>
                    <a:lstStyle/>
                    <a:p>
                      <a:pPr algn="ctr"/>
                      <a:r>
                        <a:rPr lang="ru-RU"/>
                        <a:t>= 2,25 • 10</a:t>
                      </a:r>
                      <a:r>
                        <a:rPr lang="ru-RU" baseline="30000"/>
                        <a:t>9</a:t>
                      </a:r>
                      <a:r>
                        <a:rPr lang="ru-RU"/>
                        <a:t> м</a:t>
                      </a:r>
                      <a:r>
                        <a:rPr lang="ru-RU" baseline="30000"/>
                        <a:t>2</a:t>
                      </a:r>
                      <a:endParaRPr lang="ru-RU"/>
                    </a:p>
                  </a:txBody>
                  <a:tcPr marL="19050" marR="19050" marT="19050" marB="19050" anchor="ctr">
                    <a:lnL>
                      <a:noFill/>
                    </a:lnL>
                    <a:lnR>
                      <a:noFill/>
                    </a:lnR>
                    <a:lnT>
                      <a:noFill/>
                    </a:lnT>
                    <a:lnB>
                      <a:noFill/>
                    </a:lnB>
                  </a:tcPr>
                </a:tc>
              </a:tr>
              <a:tr h="0">
                <a:tc vMerge="1">
                  <a:txBody>
                    <a:bodyPr/>
                    <a:lstStyle/>
                    <a:p>
                      <a:endParaRPr lang="ru-RU"/>
                    </a:p>
                  </a:txBody>
                  <a:tcPr/>
                </a:tc>
                <a:tc>
                  <a:txBody>
                    <a:bodyPr/>
                    <a:lstStyle/>
                    <a:p>
                      <a:pPr algn="ctr"/>
                      <a:r>
                        <a:rPr lang="ru-RU" dirty="0"/>
                        <a:t>10</a:t>
                      </a:r>
                      <a:r>
                        <a:rPr lang="ru-RU" baseline="30000" dirty="0"/>
                        <a:t>6</a:t>
                      </a:r>
                      <a:r>
                        <a:rPr lang="ru-RU" dirty="0"/>
                        <a:t> Дж/м</a:t>
                      </a:r>
                      <a:r>
                        <a:rPr lang="ru-RU" baseline="30000" dirty="0"/>
                        <a:t>2</a:t>
                      </a:r>
                      <a:endParaRPr lang="ru-RU" dirty="0"/>
                    </a:p>
                  </a:txBody>
                  <a:tcPr marL="19050" marR="19050" marT="19050" marB="19050" anchor="ctr">
                    <a:lnL>
                      <a:noFill/>
                    </a:lnL>
                    <a:lnR>
                      <a:noFill/>
                    </a:lnR>
                    <a:lnT w="9525"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564407"/>
            <a:ext cx="7128792" cy="418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116632"/>
            <a:ext cx="8640960" cy="2308324"/>
          </a:xfrm>
          <a:prstGeom prst="rect">
            <a:avLst/>
          </a:prstGeom>
        </p:spPr>
        <p:txBody>
          <a:bodyPr wrap="square">
            <a:spAutoFit/>
          </a:bodyPr>
          <a:lstStyle/>
          <a:p>
            <a:r>
              <a:rPr lang="ru-RU" dirty="0"/>
              <a:t> </a:t>
            </a:r>
            <a:r>
              <a:rPr lang="ru-RU" dirty="0">
                <a:solidFill>
                  <a:schemeClr val="bg1"/>
                </a:solidFill>
              </a:rPr>
              <a:t> </a:t>
            </a:r>
            <a:r>
              <a:rPr lang="ru-RU" b="1" dirty="0">
                <a:solidFill>
                  <a:schemeClr val="bg1"/>
                </a:solidFill>
              </a:rPr>
              <a:t>1</a:t>
            </a:r>
            <a:r>
              <a:rPr lang="ru-RU" dirty="0">
                <a:solidFill>
                  <a:schemeClr val="bg1"/>
                </a:solidFill>
              </a:rPr>
              <a:t> Огромный спутник с 10-километровыми солнечными батареями производит количество энергии, сопоставимое с мощностью большой плотины ГЭС </a:t>
            </a:r>
            <a:br>
              <a:rPr lang="ru-RU" dirty="0">
                <a:solidFill>
                  <a:schemeClr val="bg1"/>
                </a:solidFill>
              </a:rPr>
            </a:br>
            <a:r>
              <a:rPr lang="ru-RU" dirty="0">
                <a:solidFill>
                  <a:schemeClr val="bg1"/>
                </a:solidFill>
              </a:rPr>
              <a:t>    </a:t>
            </a:r>
            <a:r>
              <a:rPr lang="ru-RU" b="1" dirty="0">
                <a:solidFill>
                  <a:schemeClr val="bg1"/>
                </a:solidFill>
              </a:rPr>
              <a:t>2</a:t>
            </a:r>
            <a:r>
              <a:rPr lang="ru-RU" dirty="0">
                <a:solidFill>
                  <a:schemeClr val="bg1"/>
                </a:solidFill>
              </a:rPr>
              <a:t> Микроволновая энергия с помощью огромной линзы фокусируется и направляется к аппарату </a:t>
            </a:r>
            <a:r>
              <a:rPr lang="ru-RU" dirty="0" err="1">
                <a:solidFill>
                  <a:schemeClr val="bg1"/>
                </a:solidFill>
              </a:rPr>
              <a:t>Starwisp</a:t>
            </a:r>
            <a:r>
              <a:rPr lang="ru-RU" dirty="0">
                <a:solidFill>
                  <a:schemeClr val="bg1"/>
                </a:solidFill>
              </a:rPr>
              <a:t> </a:t>
            </a:r>
            <a:br>
              <a:rPr lang="ru-RU" dirty="0">
                <a:solidFill>
                  <a:schemeClr val="bg1"/>
                </a:solidFill>
              </a:rPr>
            </a:br>
            <a:r>
              <a:rPr lang="ru-RU" dirty="0">
                <a:solidFill>
                  <a:schemeClr val="bg1"/>
                </a:solidFill>
              </a:rPr>
              <a:t>    </a:t>
            </a:r>
            <a:r>
              <a:rPr lang="ru-RU" b="1" dirty="0">
                <a:solidFill>
                  <a:schemeClr val="bg1"/>
                </a:solidFill>
              </a:rPr>
              <a:t>3</a:t>
            </a:r>
            <a:r>
              <a:rPr lang="ru-RU" dirty="0">
                <a:solidFill>
                  <a:schemeClr val="bg1"/>
                </a:solidFill>
              </a:rPr>
              <a:t> Микроволны достигают зонда </a:t>
            </a:r>
            <a:r>
              <a:rPr lang="ru-RU" dirty="0" err="1">
                <a:solidFill>
                  <a:schemeClr val="bg1"/>
                </a:solidFill>
              </a:rPr>
              <a:t>Starwisp</a:t>
            </a:r>
            <a:r>
              <a:rPr lang="ru-RU" dirty="0">
                <a:solidFill>
                  <a:schemeClr val="bg1"/>
                </a:solidFill>
              </a:rPr>
              <a:t>, ускоряя его до одной пятой скорости света за две недели. Поэтому корабль способен добраться до ближайшей звезды за 21 год </a:t>
            </a:r>
            <a:br>
              <a:rPr lang="ru-RU" dirty="0">
                <a:solidFill>
                  <a:schemeClr val="bg1"/>
                </a:solidFill>
              </a:rPr>
            </a:br>
            <a:r>
              <a:rPr lang="ru-RU" dirty="0">
                <a:solidFill>
                  <a:schemeClr val="bg1"/>
                </a:solidFill>
              </a:rPr>
              <a:t>    Основа конструкции </a:t>
            </a:r>
            <a:r>
              <a:rPr lang="ru-RU" dirty="0" err="1">
                <a:solidFill>
                  <a:schemeClr val="bg1"/>
                </a:solidFill>
              </a:rPr>
              <a:t>Starwisp</a:t>
            </a:r>
            <a:r>
              <a:rPr lang="ru-RU" dirty="0">
                <a:solidFill>
                  <a:schemeClr val="bg1"/>
                </a:solidFill>
              </a:rPr>
              <a:t> - парус-сетка, в узлах которой находятся микросхемы </a:t>
            </a:r>
          </a:p>
        </p:txBody>
      </p:sp>
    </p:spTree>
    <p:extLst>
      <p:ext uri="{BB962C8B-B14F-4D97-AF65-F5344CB8AC3E}">
        <p14:creationId xmlns:p14="http://schemas.microsoft.com/office/powerpoint/2010/main" val="3957897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202630"/>
            <a:ext cx="8229600" cy="6394722"/>
          </a:xfrm>
          <a:gradFill>
            <a:gsLst>
              <a:gs pos="0">
                <a:schemeClr val="accent1">
                  <a:shade val="51000"/>
                  <a:satMod val="130000"/>
                  <a:alpha val="17000"/>
                </a:schemeClr>
              </a:gs>
              <a:gs pos="80000">
                <a:schemeClr val="accent1">
                  <a:shade val="93000"/>
                  <a:satMod val="130000"/>
                  <a:alpha val="51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a:normAutofit/>
          </a:bodyPr>
          <a:lstStyle/>
          <a:p>
            <a:r>
              <a:rPr lang="ru-RU" sz="4000" dirty="0" smtClean="0"/>
              <a:t>Как </a:t>
            </a:r>
            <a:r>
              <a:rPr lang="ru-RU" sz="4000" dirty="0" smtClean="0"/>
              <a:t>избавиться от </a:t>
            </a:r>
            <a:r>
              <a:rPr lang="ru-RU" sz="4000" dirty="0" smtClean="0"/>
              <a:t/>
            </a:r>
            <a:br>
              <a:rPr lang="ru-RU" sz="4000" dirty="0" smtClean="0"/>
            </a:br>
            <a:r>
              <a:rPr lang="ru-RU" sz="4000" dirty="0" smtClean="0"/>
              <a:t>столкновений с</a:t>
            </a:r>
            <a:r>
              <a:rPr lang="ru-RU" sz="4000" dirty="0" smtClean="0"/>
              <a:t> </a:t>
            </a:r>
            <a:r>
              <a:rPr lang="ru-RU" sz="4000" dirty="0" smtClean="0"/>
              <a:t>частицами </a:t>
            </a:r>
            <a:br>
              <a:rPr lang="ru-RU" sz="4000" dirty="0" smtClean="0"/>
            </a:br>
            <a:r>
              <a:rPr lang="ru-RU" sz="4000" dirty="0" smtClean="0"/>
              <a:t>межзвездной </a:t>
            </a:r>
            <a:r>
              <a:rPr lang="ru-RU" sz="4000" dirty="0" smtClean="0"/>
              <a:t>среды</a:t>
            </a:r>
            <a:r>
              <a:rPr lang="en-US" sz="3200" dirty="0" smtClean="0"/>
              <a:t>?</a:t>
            </a:r>
            <a:r>
              <a:rPr lang="en-US" sz="3200" dirty="0"/>
              <a:t/>
            </a:r>
            <a:br>
              <a:rPr lang="en-US" sz="3200" dirty="0"/>
            </a:br>
            <a:r>
              <a:rPr lang="ru-RU" sz="3600" dirty="0" smtClean="0"/>
              <a:t/>
            </a:r>
            <a:br>
              <a:rPr lang="ru-RU" sz="3600" dirty="0" smtClean="0"/>
            </a:br>
            <a:r>
              <a:rPr lang="ru-RU" sz="3600" dirty="0" smtClean="0"/>
              <a:t/>
            </a:r>
            <a:br>
              <a:rPr lang="ru-RU" sz="3600" dirty="0" smtClean="0"/>
            </a:br>
            <a:endParaRPr lang="en-GB" sz="3600" dirty="0"/>
          </a:p>
        </p:txBody>
      </p:sp>
      <p:sp>
        <p:nvSpPr>
          <p:cNvPr id="4" name="Скругленный прямоугольник 3"/>
          <p:cNvSpPr/>
          <p:nvPr/>
        </p:nvSpPr>
        <p:spPr>
          <a:xfrm>
            <a:off x="971600" y="4509120"/>
            <a:ext cx="7344816" cy="1800200"/>
          </a:xfrm>
          <a:prstGeom prst="roundRect">
            <a:avLst/>
          </a:prstGeom>
          <a:gradFill>
            <a:gsLst>
              <a:gs pos="0">
                <a:srgbClr val="002060"/>
              </a:gs>
              <a:gs pos="80000">
                <a:srgbClr val="0070C0"/>
              </a:gs>
              <a:gs pos="100000">
                <a:schemeClr val="accent1">
                  <a:shade val="94000"/>
                  <a:satMod val="135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prstClr val="white"/>
                </a:solidFill>
              </a:rPr>
              <a:t>Собираем </a:t>
            </a:r>
            <a:r>
              <a:rPr lang="ru-RU" sz="4000" dirty="0" smtClean="0">
                <a:solidFill>
                  <a:prstClr val="white"/>
                </a:solidFill>
              </a:rPr>
              <a:t>их</a:t>
            </a:r>
            <a:r>
              <a:rPr lang="ru-RU" sz="4000" dirty="0" smtClean="0">
                <a:solidFill>
                  <a:prstClr val="white"/>
                </a:solidFill>
              </a:rPr>
              <a:t> </a:t>
            </a:r>
            <a:r>
              <a:rPr lang="ru-RU" sz="4000" dirty="0" smtClean="0">
                <a:solidFill>
                  <a:prstClr val="white"/>
                </a:solidFill>
              </a:rPr>
              <a:t>по пути!</a:t>
            </a:r>
            <a:endParaRPr lang="ru-RU" sz="4000" dirty="0">
              <a:solidFill>
                <a:prstClr val="white"/>
              </a:solidFill>
            </a:endParaRPr>
          </a:p>
        </p:txBody>
      </p:sp>
    </p:spTree>
    <p:extLst>
      <p:ext uri="{BB962C8B-B14F-4D97-AF65-F5344CB8AC3E}">
        <p14:creationId xmlns:p14="http://schemas.microsoft.com/office/powerpoint/2010/main" val="99679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3000" fill="remove" grpId="1"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Рисунок 1" descr="Межзвездный прямоточный термоядерный звездолет Бассарда"/>
          <p:cNvPicPr/>
          <p:nvPr/>
        </p:nvPicPr>
        <p:blipFill>
          <a:blip r:embed="rId3">
            <a:extLst>
              <a:ext uri="{28A0092B-C50C-407E-A947-70E740481C1C}">
                <a14:useLocalDpi xmlns:a14="http://schemas.microsoft.com/office/drawing/2010/main" val="0"/>
              </a:ext>
            </a:extLst>
          </a:blip>
          <a:srcRect/>
          <a:stretch>
            <a:fillRect/>
          </a:stretch>
        </p:blipFill>
        <p:spPr bwMode="auto">
          <a:xfrm>
            <a:off x="17522" y="0"/>
            <a:ext cx="8370902" cy="6858001"/>
          </a:xfrm>
          <a:prstGeom prst="rect">
            <a:avLst/>
          </a:prstGeom>
          <a:noFill/>
          <a:ln>
            <a:noFill/>
          </a:ln>
        </p:spPr>
      </p:pic>
      <p:sp>
        <p:nvSpPr>
          <p:cNvPr id="3" name="Прямоугольник 2"/>
          <p:cNvSpPr/>
          <p:nvPr/>
        </p:nvSpPr>
        <p:spPr>
          <a:xfrm>
            <a:off x="3419872" y="188640"/>
            <a:ext cx="5588709" cy="461665"/>
          </a:xfrm>
          <a:prstGeom prst="rect">
            <a:avLst/>
          </a:prstGeom>
        </p:spPr>
        <p:txBody>
          <a:bodyPr wrap="none">
            <a:spAutoFit/>
          </a:bodyPr>
          <a:lstStyle/>
          <a:p>
            <a:r>
              <a:rPr lang="ru-RU" sz="2400" b="1" dirty="0">
                <a:solidFill>
                  <a:schemeClr val="bg1"/>
                </a:solidFill>
              </a:rPr>
              <a:t>Прямоточный термоядерный звездолет</a:t>
            </a:r>
            <a:endParaRPr lang="ru-RU" sz="2400" dirty="0">
              <a:solidFill>
                <a:schemeClr val="bg1"/>
              </a:solidFill>
            </a:endParaRPr>
          </a:p>
        </p:txBody>
      </p:sp>
      <p:sp>
        <p:nvSpPr>
          <p:cNvPr id="5" name="Прямоугольник 4"/>
          <p:cNvSpPr/>
          <p:nvPr/>
        </p:nvSpPr>
        <p:spPr>
          <a:xfrm>
            <a:off x="4019019" y="764704"/>
            <a:ext cx="4153381" cy="369332"/>
          </a:xfrm>
          <a:prstGeom prst="rect">
            <a:avLst/>
          </a:prstGeom>
        </p:spPr>
        <p:txBody>
          <a:bodyPr wrap="none">
            <a:spAutoFit/>
          </a:bodyPr>
          <a:lstStyle/>
          <a:p>
            <a:r>
              <a:rPr lang="en-US" dirty="0">
                <a:solidFill>
                  <a:schemeClr val="bg1"/>
                </a:solidFill>
              </a:rPr>
              <a:t>http://www.seti-ceti.ru/interstellar-ramjet</a:t>
            </a:r>
            <a:endParaRPr lang="ru-RU" dirty="0">
              <a:solidFill>
                <a:schemeClr val="bg1"/>
              </a:solidFill>
            </a:endParaRPr>
          </a:p>
        </p:txBody>
      </p:sp>
    </p:spTree>
    <p:extLst>
      <p:ext uri="{BB962C8B-B14F-4D97-AF65-F5344CB8AC3E}">
        <p14:creationId xmlns:p14="http://schemas.microsoft.com/office/powerpoint/2010/main" val="1124865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Рисунок 1" descr="Межзвездный прямоточный термоядерный звездолет Бассарда"/>
          <p:cNvPicPr/>
          <p:nvPr/>
        </p:nvPicPr>
        <p:blipFill>
          <a:blip r:embed="rId3">
            <a:extLst>
              <a:ext uri="{28A0092B-C50C-407E-A947-70E740481C1C}">
                <a14:useLocalDpi xmlns:a14="http://schemas.microsoft.com/office/drawing/2010/main" val="0"/>
              </a:ext>
            </a:extLst>
          </a:blip>
          <a:srcRect/>
          <a:stretch>
            <a:fillRect/>
          </a:stretch>
        </p:blipFill>
        <p:spPr bwMode="auto">
          <a:xfrm>
            <a:off x="43178" y="116632"/>
            <a:ext cx="3429000" cy="2571750"/>
          </a:xfrm>
          <a:prstGeom prst="rect">
            <a:avLst/>
          </a:prstGeom>
          <a:noFill/>
          <a:ln>
            <a:noFill/>
          </a:ln>
        </p:spPr>
      </p:pic>
      <p:sp>
        <p:nvSpPr>
          <p:cNvPr id="3" name="Прямоугольник 2"/>
          <p:cNvSpPr/>
          <p:nvPr/>
        </p:nvSpPr>
        <p:spPr>
          <a:xfrm>
            <a:off x="3419872" y="188640"/>
            <a:ext cx="5588709" cy="461665"/>
          </a:xfrm>
          <a:prstGeom prst="rect">
            <a:avLst/>
          </a:prstGeom>
        </p:spPr>
        <p:txBody>
          <a:bodyPr wrap="none">
            <a:spAutoFit/>
          </a:bodyPr>
          <a:lstStyle/>
          <a:p>
            <a:r>
              <a:rPr lang="ru-RU" sz="2400" b="1" dirty="0">
                <a:solidFill>
                  <a:schemeClr val="bg1"/>
                </a:solidFill>
              </a:rPr>
              <a:t>Прямоточный термоядерный звездолет</a:t>
            </a:r>
            <a:endParaRPr lang="ru-RU" sz="2400" dirty="0">
              <a:solidFill>
                <a:schemeClr val="bg1"/>
              </a:solidFill>
            </a:endParaRPr>
          </a:p>
        </p:txBody>
      </p:sp>
      <p:sp>
        <p:nvSpPr>
          <p:cNvPr id="4" name="Прямоугольник 3"/>
          <p:cNvSpPr/>
          <p:nvPr/>
        </p:nvSpPr>
        <p:spPr>
          <a:xfrm>
            <a:off x="683568" y="2771050"/>
            <a:ext cx="8261400" cy="3970318"/>
          </a:xfrm>
          <a:prstGeom prst="rect">
            <a:avLst/>
          </a:prstGeom>
        </p:spPr>
        <p:txBody>
          <a:bodyPr wrap="square">
            <a:spAutoFit/>
          </a:bodyPr>
          <a:lstStyle/>
          <a:p>
            <a:r>
              <a:rPr lang="ru-RU" dirty="0">
                <a:solidFill>
                  <a:schemeClr val="bg1"/>
                </a:solidFill>
              </a:rPr>
              <a:t>Концепцию такого звездолета с прямоточным термоядерным двигателем в </a:t>
            </a:r>
            <a:r>
              <a:rPr lang="ru-RU" dirty="0">
                <a:solidFill>
                  <a:srgbClr val="FFFF00"/>
                </a:solidFill>
              </a:rPr>
              <a:t>1960</a:t>
            </a:r>
            <a:r>
              <a:rPr lang="ru-RU" dirty="0">
                <a:solidFill>
                  <a:schemeClr val="bg1"/>
                </a:solidFill>
              </a:rPr>
              <a:t> году предложил американский физик </a:t>
            </a:r>
            <a:r>
              <a:rPr lang="ru-RU" b="1" u="sng" dirty="0">
                <a:solidFill>
                  <a:srgbClr val="FFFF00"/>
                </a:solidFill>
              </a:rPr>
              <a:t>Роберт </a:t>
            </a:r>
            <a:r>
              <a:rPr lang="ru-RU" b="1" u="sng" dirty="0" err="1">
                <a:solidFill>
                  <a:srgbClr val="FFFF00"/>
                </a:solidFill>
              </a:rPr>
              <a:t>Бассард</a:t>
            </a:r>
            <a:r>
              <a:rPr lang="ru-RU" b="1" u="sng" dirty="0">
                <a:solidFill>
                  <a:srgbClr val="FFFF00"/>
                </a:solidFill>
              </a:rPr>
              <a:t> </a:t>
            </a:r>
            <a:r>
              <a:rPr lang="ru-RU" dirty="0">
                <a:solidFill>
                  <a:schemeClr val="bg1"/>
                </a:solidFill>
              </a:rPr>
              <a:t>(</a:t>
            </a:r>
            <a:r>
              <a:rPr lang="ru-RU" dirty="0" err="1">
                <a:solidFill>
                  <a:schemeClr val="bg1"/>
                </a:solidFill>
              </a:rPr>
              <a:t>Bussard's</a:t>
            </a:r>
            <a:r>
              <a:rPr lang="ru-RU" dirty="0">
                <a:solidFill>
                  <a:schemeClr val="bg1"/>
                </a:solidFill>
              </a:rPr>
              <a:t> </a:t>
            </a:r>
            <a:r>
              <a:rPr lang="ru-RU" dirty="0" err="1">
                <a:solidFill>
                  <a:schemeClr val="bg1"/>
                </a:solidFill>
              </a:rPr>
              <a:t>interstellar</a:t>
            </a:r>
            <a:r>
              <a:rPr lang="ru-RU" dirty="0">
                <a:solidFill>
                  <a:schemeClr val="bg1"/>
                </a:solidFill>
              </a:rPr>
              <a:t> </a:t>
            </a:r>
            <a:r>
              <a:rPr lang="ru-RU" dirty="0" err="1">
                <a:solidFill>
                  <a:schemeClr val="bg1"/>
                </a:solidFill>
              </a:rPr>
              <a:t>ramjet</a:t>
            </a:r>
            <a:r>
              <a:rPr lang="ru-RU" dirty="0">
                <a:solidFill>
                  <a:schemeClr val="bg1"/>
                </a:solidFill>
              </a:rPr>
              <a:t>). В этой концепции корабль оснащенный таким приводом вначале разгоняется за счет собственных запасов топлива до скорости, когда в заборники начинает поступать водород в количестве, достаточном для поддержания термоядерной реакции синтеза. Заборники этого корабля представляют собой воронку огромных размеров, образованную силовыми линиями магнитного поля. Известно, что такая «воронка» способна захватывать лишь заряженные частицы, поэтому, чтобы захватывать весь водород, впереди корабля включается ионизирующий луч, например, рентгеновский или ультрафиолетовый. </a:t>
            </a:r>
            <a:endParaRPr lang="ru-RU" dirty="0" smtClean="0">
              <a:solidFill>
                <a:schemeClr val="bg1"/>
              </a:solidFill>
            </a:endParaRPr>
          </a:p>
          <a:p>
            <a:r>
              <a:rPr lang="ru-RU" dirty="0">
                <a:solidFill>
                  <a:schemeClr val="bg1"/>
                </a:solidFill>
              </a:rPr>
              <a:t>Собранный таким образом межзвездный водород, а точнее, ядра водорода – протоны –  поступают в реактор, где газ сжимается и вступает в реакцию синтеза. Образовавшийся в результате термоядерной реакции гелий с огромной скоростью выбрасывается назад, создавая реактивную тягу</a:t>
            </a:r>
            <a:r>
              <a:rPr lang="ru-RU" dirty="0" smtClean="0">
                <a:solidFill>
                  <a:schemeClr val="bg1"/>
                </a:solidFill>
              </a:rPr>
              <a:t>.</a:t>
            </a:r>
            <a:r>
              <a:rPr lang="ru-RU" dirty="0">
                <a:solidFill>
                  <a:schemeClr val="bg1"/>
                </a:solidFill>
              </a:rPr>
              <a:t> </a:t>
            </a:r>
          </a:p>
        </p:txBody>
      </p:sp>
      <p:sp>
        <p:nvSpPr>
          <p:cNvPr id="5" name="Прямоугольник 4"/>
          <p:cNvSpPr/>
          <p:nvPr/>
        </p:nvSpPr>
        <p:spPr>
          <a:xfrm>
            <a:off x="4019019" y="764704"/>
            <a:ext cx="4153381" cy="369332"/>
          </a:xfrm>
          <a:prstGeom prst="rect">
            <a:avLst/>
          </a:prstGeom>
        </p:spPr>
        <p:txBody>
          <a:bodyPr wrap="none">
            <a:spAutoFit/>
          </a:bodyPr>
          <a:lstStyle/>
          <a:p>
            <a:r>
              <a:rPr lang="en-US" dirty="0">
                <a:solidFill>
                  <a:schemeClr val="bg1"/>
                </a:solidFill>
              </a:rPr>
              <a:t>http://www.seti-ceti.ru/interstellar-ramjet</a:t>
            </a:r>
            <a:endParaRPr lang="ru-RU" dirty="0">
              <a:solidFill>
                <a:schemeClr val="bg1"/>
              </a:solidFill>
            </a:endParaRPr>
          </a:p>
        </p:txBody>
      </p:sp>
    </p:spTree>
    <p:extLst>
      <p:ext uri="{BB962C8B-B14F-4D97-AF65-F5344CB8AC3E}">
        <p14:creationId xmlns:p14="http://schemas.microsoft.com/office/powerpoint/2010/main" val="13826772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419872" y="188640"/>
            <a:ext cx="4936864" cy="830997"/>
          </a:xfrm>
          <a:prstGeom prst="rect">
            <a:avLst/>
          </a:prstGeom>
        </p:spPr>
        <p:txBody>
          <a:bodyPr wrap="none">
            <a:spAutoFit/>
          </a:bodyPr>
          <a:lstStyle/>
          <a:p>
            <a:r>
              <a:rPr lang="ru-RU" sz="2400" b="1" dirty="0">
                <a:solidFill>
                  <a:schemeClr val="bg1"/>
                </a:solidFill>
              </a:rPr>
              <a:t>Прямоточный </a:t>
            </a:r>
            <a:r>
              <a:rPr lang="ru-RU" sz="2400" b="1" dirty="0" smtClean="0">
                <a:solidFill>
                  <a:schemeClr val="bg1"/>
                </a:solidFill>
              </a:rPr>
              <a:t>фотонный звездолет</a:t>
            </a:r>
          </a:p>
          <a:p>
            <a:pPr algn="ctr"/>
            <a:r>
              <a:rPr lang="ru-RU" sz="2400" b="1" dirty="0" err="1" smtClean="0">
                <a:solidFill>
                  <a:schemeClr val="bg1"/>
                </a:solidFill>
              </a:rPr>
              <a:t>Бурдакова</a:t>
            </a:r>
            <a:r>
              <a:rPr lang="ru-RU" sz="2400" b="1" dirty="0" smtClean="0">
                <a:solidFill>
                  <a:schemeClr val="bg1"/>
                </a:solidFill>
              </a:rPr>
              <a:t>-Данилова</a:t>
            </a:r>
            <a:endParaRPr lang="ru-RU" sz="2400" dirty="0">
              <a:solidFill>
                <a:schemeClr val="bg1"/>
              </a:solidFill>
            </a:endParaRPr>
          </a:p>
        </p:txBody>
      </p:sp>
      <p:sp>
        <p:nvSpPr>
          <p:cNvPr id="5" name="Прямоугольник 4"/>
          <p:cNvSpPr/>
          <p:nvPr/>
        </p:nvSpPr>
        <p:spPr>
          <a:xfrm>
            <a:off x="3812992" y="1196752"/>
            <a:ext cx="4543744" cy="646331"/>
          </a:xfrm>
          <a:prstGeom prst="rect">
            <a:avLst/>
          </a:prstGeom>
        </p:spPr>
        <p:txBody>
          <a:bodyPr wrap="none">
            <a:spAutoFit/>
          </a:bodyPr>
          <a:lstStyle/>
          <a:p>
            <a:pPr algn="ctr"/>
            <a:r>
              <a:rPr lang="ru-RU" b="1" dirty="0">
                <a:solidFill>
                  <a:schemeClr val="bg1"/>
                </a:solidFill>
              </a:rPr>
              <a:t>Техника-молодежи № 07 </a:t>
            </a:r>
            <a:r>
              <a:rPr lang="ru-RU" b="1" dirty="0" smtClean="0">
                <a:solidFill>
                  <a:schemeClr val="bg1"/>
                </a:solidFill>
              </a:rPr>
              <a:t>2006г</a:t>
            </a:r>
          </a:p>
          <a:p>
            <a:pPr algn="ctr"/>
            <a:r>
              <a:rPr lang="en-US" dirty="0">
                <a:solidFill>
                  <a:schemeClr val="bg1"/>
                </a:solidFill>
              </a:rPr>
              <a:t>http://go2starss.narod.ru/pub/E012_ZBD.html</a:t>
            </a:r>
            <a:endParaRPr lang="ru-RU" dirty="0">
              <a:solidFill>
                <a:schemeClr val="bg1"/>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9" y="2060848"/>
            <a:ext cx="7514734" cy="4413210"/>
          </a:xfrm>
          <a:prstGeom prst="rect">
            <a:avLst/>
          </a:prstGeom>
        </p:spPr>
      </p:pic>
    </p:spTree>
    <p:extLst>
      <p:ext uri="{BB962C8B-B14F-4D97-AF65-F5344CB8AC3E}">
        <p14:creationId xmlns:p14="http://schemas.microsoft.com/office/powerpoint/2010/main" val="12075090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419872" y="188640"/>
            <a:ext cx="4936864" cy="830997"/>
          </a:xfrm>
          <a:prstGeom prst="rect">
            <a:avLst/>
          </a:prstGeom>
        </p:spPr>
        <p:txBody>
          <a:bodyPr wrap="none">
            <a:spAutoFit/>
          </a:bodyPr>
          <a:lstStyle/>
          <a:p>
            <a:r>
              <a:rPr lang="ru-RU" sz="2400" b="1" dirty="0">
                <a:solidFill>
                  <a:schemeClr val="bg1"/>
                </a:solidFill>
              </a:rPr>
              <a:t>Прямоточный </a:t>
            </a:r>
            <a:r>
              <a:rPr lang="ru-RU" sz="2400" b="1" dirty="0" smtClean="0">
                <a:solidFill>
                  <a:schemeClr val="bg1"/>
                </a:solidFill>
              </a:rPr>
              <a:t>фотонный звездолет</a:t>
            </a:r>
          </a:p>
          <a:p>
            <a:pPr algn="ctr"/>
            <a:r>
              <a:rPr lang="ru-RU" sz="2400" b="1" dirty="0" err="1" smtClean="0">
                <a:solidFill>
                  <a:schemeClr val="bg1"/>
                </a:solidFill>
              </a:rPr>
              <a:t>Бурдакова</a:t>
            </a:r>
            <a:r>
              <a:rPr lang="ru-RU" sz="2400" b="1" dirty="0" smtClean="0">
                <a:solidFill>
                  <a:schemeClr val="bg1"/>
                </a:solidFill>
              </a:rPr>
              <a:t>-Данилова</a:t>
            </a:r>
            <a:endParaRPr lang="ru-RU" sz="2400" dirty="0">
              <a:solidFill>
                <a:schemeClr val="bg1"/>
              </a:solidFill>
            </a:endParaRPr>
          </a:p>
        </p:txBody>
      </p:sp>
      <p:sp>
        <p:nvSpPr>
          <p:cNvPr id="5" name="Прямоугольник 4"/>
          <p:cNvSpPr/>
          <p:nvPr/>
        </p:nvSpPr>
        <p:spPr>
          <a:xfrm>
            <a:off x="3812992" y="1196752"/>
            <a:ext cx="4543744" cy="646331"/>
          </a:xfrm>
          <a:prstGeom prst="rect">
            <a:avLst/>
          </a:prstGeom>
        </p:spPr>
        <p:txBody>
          <a:bodyPr wrap="none">
            <a:spAutoFit/>
          </a:bodyPr>
          <a:lstStyle/>
          <a:p>
            <a:pPr algn="ctr"/>
            <a:r>
              <a:rPr lang="ru-RU" b="1" dirty="0">
                <a:solidFill>
                  <a:schemeClr val="bg1"/>
                </a:solidFill>
              </a:rPr>
              <a:t>Техника-молодежи № 07 </a:t>
            </a:r>
            <a:r>
              <a:rPr lang="ru-RU" b="1" dirty="0" smtClean="0">
                <a:solidFill>
                  <a:schemeClr val="bg1"/>
                </a:solidFill>
              </a:rPr>
              <a:t>2006г</a:t>
            </a:r>
          </a:p>
          <a:p>
            <a:pPr algn="ctr"/>
            <a:r>
              <a:rPr lang="en-US" dirty="0">
                <a:solidFill>
                  <a:schemeClr val="bg1"/>
                </a:solidFill>
              </a:rPr>
              <a:t>http://go2starss.narod.ru/pub/E012_ZBD.html</a:t>
            </a:r>
            <a:endParaRPr lang="ru-RU" dirty="0">
              <a:solidFill>
                <a:schemeClr val="bg1"/>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988840"/>
            <a:ext cx="7397858" cy="4751702"/>
          </a:xfrm>
          <a:prstGeom prst="rect">
            <a:avLst/>
          </a:prstGeom>
        </p:spPr>
      </p:pic>
    </p:spTree>
    <p:extLst>
      <p:ext uri="{BB962C8B-B14F-4D97-AF65-F5344CB8AC3E}">
        <p14:creationId xmlns:p14="http://schemas.microsoft.com/office/powerpoint/2010/main" val="13847281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419872" y="188640"/>
            <a:ext cx="4936864" cy="830997"/>
          </a:xfrm>
          <a:prstGeom prst="rect">
            <a:avLst/>
          </a:prstGeom>
        </p:spPr>
        <p:txBody>
          <a:bodyPr wrap="none">
            <a:spAutoFit/>
          </a:bodyPr>
          <a:lstStyle/>
          <a:p>
            <a:r>
              <a:rPr lang="ru-RU" sz="2400" b="1" dirty="0">
                <a:solidFill>
                  <a:schemeClr val="bg1"/>
                </a:solidFill>
              </a:rPr>
              <a:t>Прямоточный </a:t>
            </a:r>
            <a:r>
              <a:rPr lang="ru-RU" sz="2400" b="1" dirty="0" smtClean="0">
                <a:solidFill>
                  <a:schemeClr val="bg1"/>
                </a:solidFill>
              </a:rPr>
              <a:t>фотонный звездолет</a:t>
            </a:r>
          </a:p>
          <a:p>
            <a:pPr algn="ctr"/>
            <a:r>
              <a:rPr lang="ru-RU" sz="2400" b="1" dirty="0" err="1" smtClean="0">
                <a:solidFill>
                  <a:schemeClr val="bg1"/>
                </a:solidFill>
              </a:rPr>
              <a:t>Бурдакова</a:t>
            </a:r>
            <a:r>
              <a:rPr lang="ru-RU" sz="2400" b="1" dirty="0" smtClean="0">
                <a:solidFill>
                  <a:schemeClr val="bg1"/>
                </a:solidFill>
              </a:rPr>
              <a:t>-Данилова</a:t>
            </a:r>
            <a:endParaRPr lang="ru-RU" sz="2400" dirty="0">
              <a:solidFill>
                <a:schemeClr val="bg1"/>
              </a:solidFill>
            </a:endParaRPr>
          </a:p>
        </p:txBody>
      </p:sp>
      <p:sp>
        <p:nvSpPr>
          <p:cNvPr id="5" name="Прямоугольник 4"/>
          <p:cNvSpPr/>
          <p:nvPr/>
        </p:nvSpPr>
        <p:spPr>
          <a:xfrm>
            <a:off x="3812992" y="1196752"/>
            <a:ext cx="4543744" cy="646331"/>
          </a:xfrm>
          <a:prstGeom prst="rect">
            <a:avLst/>
          </a:prstGeom>
        </p:spPr>
        <p:txBody>
          <a:bodyPr wrap="none">
            <a:spAutoFit/>
          </a:bodyPr>
          <a:lstStyle/>
          <a:p>
            <a:pPr algn="ctr"/>
            <a:r>
              <a:rPr lang="ru-RU" b="1" dirty="0">
                <a:solidFill>
                  <a:schemeClr val="bg1"/>
                </a:solidFill>
              </a:rPr>
              <a:t>Техника-молодежи № 07 </a:t>
            </a:r>
            <a:r>
              <a:rPr lang="ru-RU" b="1" dirty="0" smtClean="0">
                <a:solidFill>
                  <a:schemeClr val="bg1"/>
                </a:solidFill>
              </a:rPr>
              <a:t>2006г</a:t>
            </a:r>
          </a:p>
          <a:p>
            <a:pPr algn="ctr"/>
            <a:r>
              <a:rPr lang="en-US" dirty="0">
                <a:solidFill>
                  <a:schemeClr val="bg1"/>
                </a:solidFill>
              </a:rPr>
              <a:t>http://go2starss.narod.ru/pub/E012_ZBD.html</a:t>
            </a:r>
            <a:endParaRPr lang="ru-RU" dirty="0">
              <a:solidFill>
                <a:schemeClr val="bg1"/>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76" y="2060848"/>
            <a:ext cx="6768752" cy="4123893"/>
          </a:xfrm>
          <a:prstGeom prst="rect">
            <a:avLst/>
          </a:prstGeom>
        </p:spPr>
      </p:pic>
      <p:sp>
        <p:nvSpPr>
          <p:cNvPr id="6" name="Прямоугольник 5"/>
          <p:cNvSpPr/>
          <p:nvPr/>
        </p:nvSpPr>
        <p:spPr>
          <a:xfrm>
            <a:off x="4283968" y="4725144"/>
            <a:ext cx="4572000" cy="2031325"/>
          </a:xfrm>
          <a:prstGeom prst="rect">
            <a:avLst/>
          </a:prstGeom>
        </p:spPr>
        <p:txBody>
          <a:bodyPr>
            <a:spAutoFit/>
          </a:bodyPr>
          <a:lstStyle/>
          <a:p>
            <a:r>
              <a:rPr lang="ru-RU" dirty="0" smtClean="0">
                <a:solidFill>
                  <a:schemeClr val="bg1"/>
                </a:solidFill>
              </a:rPr>
              <a:t>1</a:t>
            </a:r>
            <a:r>
              <a:rPr lang="ru-RU" dirty="0" smtClean="0"/>
              <a:t>1</a:t>
            </a:r>
            <a:r>
              <a:rPr lang="ru-RU" dirty="0">
                <a:solidFill>
                  <a:schemeClr val="bg1"/>
                </a:solidFill>
              </a:rPr>
              <a:t>. Феоктистов К. П. «Космическая техника. Перспективы развития»</a:t>
            </a:r>
            <a:br>
              <a:rPr lang="ru-RU" dirty="0">
                <a:solidFill>
                  <a:schemeClr val="bg1"/>
                </a:solidFill>
              </a:rPr>
            </a:br>
            <a:r>
              <a:rPr lang="ru-RU" dirty="0">
                <a:solidFill>
                  <a:schemeClr val="bg1"/>
                </a:solidFill>
              </a:rPr>
              <a:t>2. </a:t>
            </a:r>
            <a:r>
              <a:rPr lang="ru-RU" dirty="0" err="1">
                <a:solidFill>
                  <a:schemeClr val="bg1"/>
                </a:solidFill>
              </a:rPr>
              <a:t>Бурдаков</a:t>
            </a:r>
            <a:r>
              <a:rPr lang="ru-RU" dirty="0">
                <a:solidFill>
                  <a:schemeClr val="bg1"/>
                </a:solidFill>
              </a:rPr>
              <a:t> В. П., Данилов Ю. И. «Ракеты будущего»</a:t>
            </a:r>
            <a:br>
              <a:rPr lang="ru-RU" dirty="0">
                <a:solidFill>
                  <a:schemeClr val="bg1"/>
                </a:solidFill>
              </a:rPr>
            </a:br>
            <a:r>
              <a:rPr lang="ru-RU" dirty="0">
                <a:solidFill>
                  <a:schemeClr val="bg1"/>
                </a:solidFill>
              </a:rPr>
              <a:t>3. Журнал «Техника - молодёжи», № 7 2006 год статья "Межзвёздное путешествие. Аспекты проблем" </a:t>
            </a:r>
          </a:p>
        </p:txBody>
      </p:sp>
    </p:spTree>
    <p:extLst>
      <p:ext uri="{BB962C8B-B14F-4D97-AF65-F5344CB8AC3E}">
        <p14:creationId xmlns:p14="http://schemas.microsoft.com/office/powerpoint/2010/main" val="14116112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395536" y="2132856"/>
            <a:ext cx="8496944" cy="646331"/>
          </a:xfrm>
          <a:prstGeom prst="rect">
            <a:avLst/>
          </a:prstGeom>
        </p:spPr>
        <p:txBody>
          <a:bodyPr wrap="square">
            <a:spAutoFit/>
          </a:bodyPr>
          <a:lstStyle/>
          <a:p>
            <a:r>
              <a:rPr lang="en-US" sz="3600" dirty="0">
                <a:solidFill>
                  <a:schemeClr val="bg1"/>
                </a:solidFill>
              </a:rPr>
              <a:t>http://go2starss.narod.ru/index1.html#M2</a:t>
            </a:r>
            <a:endParaRPr lang="ru-RU" sz="3600" dirty="0">
              <a:solidFill>
                <a:schemeClr val="bg1"/>
              </a:solidFill>
            </a:endParaRPr>
          </a:p>
        </p:txBody>
      </p:sp>
    </p:spTree>
    <p:extLst>
      <p:ext uri="{BB962C8B-B14F-4D97-AF65-F5344CB8AC3E}">
        <p14:creationId xmlns:p14="http://schemas.microsoft.com/office/powerpoint/2010/main" val="37410675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2000" b="-42000"/>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82740">
            <a:off x="3061217" y="-349286"/>
            <a:ext cx="5219700" cy="6858000"/>
          </a:xfrm>
          <a:prstGeom prst="rect">
            <a:avLst/>
          </a:prstGeom>
        </p:spPr>
      </p:pic>
      <p:sp>
        <p:nvSpPr>
          <p:cNvPr id="3" name="Скругленный прямоугольник 2"/>
          <p:cNvSpPr/>
          <p:nvPr/>
        </p:nvSpPr>
        <p:spPr>
          <a:xfrm>
            <a:off x="323528" y="3717032"/>
            <a:ext cx="4699466" cy="1512168"/>
          </a:xfrm>
          <a:prstGeom prst="roundRect">
            <a:avLst/>
          </a:prstGeom>
          <a:solidFill>
            <a:schemeClr val="accent1">
              <a:alpha val="20000"/>
            </a:schemeClr>
          </a:solidFill>
          <a:ln>
            <a:solidFill>
              <a:schemeClr val="accent1">
                <a:lumMod val="60000"/>
                <a:lumOff val="40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Полет </a:t>
            </a:r>
            <a:r>
              <a:rPr lang="en-US" sz="4400" dirty="0" smtClean="0"/>
              <a:t>“</a:t>
            </a:r>
            <a:r>
              <a:rPr lang="ru-RU" sz="4400" dirty="0" smtClean="0"/>
              <a:t>сквозь</a:t>
            </a:r>
            <a:r>
              <a:rPr lang="en-US" sz="4400" dirty="0" smtClean="0"/>
              <a:t>”</a:t>
            </a:r>
            <a:r>
              <a:rPr lang="ru-RU" sz="4400" dirty="0" smtClean="0"/>
              <a:t> пространство</a:t>
            </a:r>
            <a:endParaRPr lang="ru-RU" sz="4400" dirty="0"/>
          </a:p>
        </p:txBody>
      </p:sp>
    </p:spTree>
    <p:extLst>
      <p:ext uri="{BB962C8B-B14F-4D97-AF65-F5344CB8AC3E}">
        <p14:creationId xmlns:p14="http://schemas.microsoft.com/office/powerpoint/2010/main" val="14819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1.11111E-6 -2.4335E-6 L 0.03733 0.60699 " pathEditMode="relative" rAng="0" ptsTypes="AA">
                                      <p:cBhvr>
                                        <p:cTn id="6" dur="2000" fill="hold"/>
                                        <p:tgtEl>
                                          <p:spTgt spid="2"/>
                                        </p:tgtEl>
                                        <p:attrNameLst>
                                          <p:attrName>ppt_x</p:attrName>
                                          <p:attrName>ppt_y</p:attrName>
                                        </p:attrNameLst>
                                      </p:cBhvr>
                                      <p:rCtr x="1858" y="30349"/>
                                    </p:animMotion>
                                  </p:childTnLst>
                                </p:cTn>
                              </p:par>
                              <p:par>
                                <p:cTn id="7" presetID="6" presetClass="emph" presetSubtype="0" fill="hold" nodeType="withEffect">
                                  <p:stCondLst>
                                    <p:cond delay="0"/>
                                  </p:stCondLst>
                                  <p:childTnLst>
                                    <p:animScale>
                                      <p:cBhvr>
                                        <p:cTn id="8" dur="2000" fill="hold"/>
                                        <p:tgtEl>
                                          <p:spTgt spid="2"/>
                                        </p:tgtEl>
                                      </p:cBhvr>
                                      <p:by x="10000" y="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3347864" y="375380"/>
            <a:ext cx="5501122" cy="646331"/>
          </a:xfrm>
          <a:prstGeom prst="rect">
            <a:avLst/>
          </a:prstGeom>
        </p:spPr>
        <p:txBody>
          <a:bodyPr wrap="none">
            <a:spAutoFit/>
          </a:bodyPr>
          <a:lstStyle/>
          <a:p>
            <a:pPr algn="ctr"/>
            <a:r>
              <a:rPr lang="ru-RU" dirty="0">
                <a:solidFill>
                  <a:schemeClr val="bg1"/>
                </a:solidFill>
              </a:rPr>
              <a:t>«Техника-молодежи» 1983 №11, </a:t>
            </a:r>
            <a:r>
              <a:rPr lang="ru-RU" dirty="0" smtClean="0">
                <a:solidFill>
                  <a:schemeClr val="bg1"/>
                </a:solidFill>
              </a:rPr>
              <a:t>с.14-16</a:t>
            </a:r>
          </a:p>
          <a:p>
            <a:pPr algn="ctr"/>
            <a:r>
              <a:rPr lang="en-US" dirty="0">
                <a:solidFill>
                  <a:schemeClr val="bg1"/>
                </a:solidFill>
              </a:rPr>
              <a:t>http://epizodsspace.airbase.ru/bibl/tm/1983/11-kk.html</a:t>
            </a:r>
            <a:endParaRPr lang="ru-RU" dirty="0">
              <a:solidFill>
                <a:schemeClr val="bg1"/>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421" y="1556792"/>
            <a:ext cx="69151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779219"/>
            <a:ext cx="2592288" cy="4801314"/>
          </a:xfrm>
          <a:prstGeom prst="rect">
            <a:avLst/>
          </a:prstGeom>
        </p:spPr>
        <p:txBody>
          <a:bodyPr wrap="square">
            <a:spAutoFit/>
          </a:bodyPr>
          <a:lstStyle/>
          <a:p>
            <a:r>
              <a:rPr lang="ru-RU" dirty="0">
                <a:solidFill>
                  <a:schemeClr val="bg1"/>
                </a:solidFill>
              </a:rPr>
              <a:t>ДОКЛАДЫ ЛАБОРАТОРИИ</a:t>
            </a:r>
            <a:br>
              <a:rPr lang="ru-RU" dirty="0">
                <a:solidFill>
                  <a:schemeClr val="bg1"/>
                </a:solidFill>
              </a:rPr>
            </a:br>
            <a:r>
              <a:rPr lang="ru-RU" dirty="0">
                <a:solidFill>
                  <a:schemeClr val="bg1"/>
                </a:solidFill>
              </a:rPr>
              <a:t>«ИНВЕНСОР»</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Доклад № 83</a:t>
            </a:r>
            <a:br>
              <a:rPr lang="ru-RU" dirty="0">
                <a:solidFill>
                  <a:schemeClr val="bg1"/>
                </a:solidFill>
              </a:rPr>
            </a:br>
            <a:r>
              <a:rPr lang="ru-RU" dirty="0">
                <a:solidFill>
                  <a:schemeClr val="bg1"/>
                </a:solidFill>
              </a:rPr>
              <a:t/>
            </a:r>
            <a:br>
              <a:rPr lang="ru-RU" dirty="0">
                <a:solidFill>
                  <a:schemeClr val="bg1"/>
                </a:solidFill>
              </a:rPr>
            </a:br>
            <a:r>
              <a:rPr lang="ru-RU" b="1" dirty="0">
                <a:solidFill>
                  <a:schemeClr val="bg1"/>
                </a:solidFill>
              </a:rPr>
              <a:t>КОСМИЧЕСКИЙ КОРАБЛЬ, РАЗРУШАЮЩИЙ ПРОСТРАНСТВО?</a:t>
            </a:r>
            <a:r>
              <a:rPr lang="ru-RU" dirty="0">
                <a:solidFill>
                  <a:schemeClr val="bg1"/>
                </a:solidFill>
              </a:rPr>
              <a:t/>
            </a:r>
            <a:br>
              <a:rPr lang="ru-RU" dirty="0">
                <a:solidFill>
                  <a:schemeClr val="bg1"/>
                </a:solidFill>
              </a:rPr>
            </a:br>
            <a:r>
              <a:rPr lang="ru-RU" b="1" dirty="0">
                <a:solidFill>
                  <a:schemeClr val="bg1"/>
                </a:solidFill>
              </a:rPr>
              <a:t>АЛЕКСАНДР ГУЦ, кандидат</a:t>
            </a:r>
            <a:br>
              <a:rPr lang="ru-RU" b="1" dirty="0">
                <a:solidFill>
                  <a:schemeClr val="bg1"/>
                </a:solidFill>
              </a:rPr>
            </a:br>
            <a:r>
              <a:rPr lang="ru-RU" b="1" dirty="0">
                <a:solidFill>
                  <a:schemeClr val="bg1"/>
                </a:solidFill>
              </a:rPr>
              <a:t>физико-математических </a:t>
            </a:r>
            <a:endParaRPr lang="ru-RU" b="1" dirty="0" smtClean="0">
              <a:solidFill>
                <a:schemeClr val="bg1"/>
              </a:solidFill>
            </a:endParaRPr>
          </a:p>
          <a:p>
            <a:r>
              <a:rPr lang="ru-RU" b="1" dirty="0" smtClean="0">
                <a:solidFill>
                  <a:schemeClr val="bg1"/>
                </a:solidFill>
              </a:rPr>
              <a:t>наук</a:t>
            </a:r>
            <a:r>
              <a:rPr lang="ru-RU" b="1" dirty="0">
                <a:solidFill>
                  <a:schemeClr val="bg1"/>
                </a:solidFill>
              </a:rPr>
              <a:t>,</a:t>
            </a:r>
            <a:br>
              <a:rPr lang="ru-RU" b="1" dirty="0">
                <a:solidFill>
                  <a:schemeClr val="bg1"/>
                </a:solidFill>
              </a:rPr>
            </a:br>
            <a:r>
              <a:rPr lang="ru-RU" b="1" dirty="0">
                <a:solidFill>
                  <a:schemeClr val="bg1"/>
                </a:solidFill>
              </a:rPr>
              <a:t>доцент</a:t>
            </a:r>
            <a:br>
              <a:rPr lang="ru-RU" b="1" dirty="0">
                <a:solidFill>
                  <a:schemeClr val="bg1"/>
                </a:solidFill>
              </a:rPr>
            </a:br>
            <a:r>
              <a:rPr lang="ru-RU" b="1" dirty="0">
                <a:solidFill>
                  <a:schemeClr val="bg1"/>
                </a:solidFill>
              </a:rPr>
              <a:t>г. Омск</a:t>
            </a:r>
            <a:endParaRPr lang="ru-RU" dirty="0">
              <a:solidFill>
                <a:schemeClr val="bg1"/>
              </a:solidFill>
            </a:endParaRPr>
          </a:p>
        </p:txBody>
      </p:sp>
    </p:spTree>
    <p:extLst>
      <p:ext uri="{BB962C8B-B14F-4D97-AF65-F5344CB8AC3E}">
        <p14:creationId xmlns:p14="http://schemas.microsoft.com/office/powerpoint/2010/main" val="3401971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Группа 11"/>
          <p:cNvGrpSpPr/>
          <p:nvPr/>
        </p:nvGrpSpPr>
        <p:grpSpPr>
          <a:xfrm>
            <a:off x="1849556" y="1057338"/>
            <a:ext cx="5530756" cy="1003510"/>
            <a:chOff x="765411" y="872716"/>
            <a:chExt cx="7440827" cy="2952328"/>
          </a:xfrm>
        </p:grpSpPr>
        <p:sp>
          <p:nvSpPr>
            <p:cNvPr id="13" name="Скругленный прямоугольник 12"/>
            <p:cNvSpPr/>
            <p:nvPr/>
          </p:nvSpPr>
          <p:spPr>
            <a:xfrm>
              <a:off x="765411" y="872716"/>
              <a:ext cx="7440827" cy="2952328"/>
            </a:xfrm>
            <a:prstGeom prst="roundRect">
              <a:avLst/>
            </a:prstGeom>
            <a:solidFill>
              <a:srgbClr val="00B0F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рямоугольник 13"/>
            <p:cNvSpPr/>
            <p:nvPr/>
          </p:nvSpPr>
          <p:spPr>
            <a:xfrm>
              <a:off x="1340951" y="1581276"/>
              <a:ext cx="6400236" cy="1558798"/>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ru-RU" sz="3600" b="1" cap="none" spc="0" dirty="0" smtClean="0">
                  <a:ln/>
                  <a:solidFill>
                    <a:schemeClr val="accent5">
                      <a:tint val="50000"/>
                      <a:satMod val="180000"/>
                    </a:schemeClr>
                  </a:solidFill>
                  <a:effectLst/>
                </a:rPr>
                <a:t>Расстояния до звезд</a:t>
              </a:r>
              <a:endParaRPr lang="ru-RU" sz="3600" b="1" cap="none" spc="0" dirty="0">
                <a:ln/>
                <a:solidFill>
                  <a:schemeClr val="accent5">
                    <a:tint val="50000"/>
                    <a:satMod val="180000"/>
                  </a:schemeClr>
                </a:solidFill>
                <a:effectLst/>
              </a:endParaRPr>
            </a:p>
          </p:txBody>
        </p:sp>
      </p:gr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5704"/>
          </a:xfrm>
          <a:prstGeom prst="rect">
            <a:avLst/>
          </a:prstGeom>
        </p:spPr>
      </p:pic>
      <p:cxnSp>
        <p:nvCxnSpPr>
          <p:cNvPr id="5" name="Прямая со стрелкой 4"/>
          <p:cNvCxnSpPr/>
          <p:nvPr/>
        </p:nvCxnSpPr>
        <p:spPr>
          <a:xfrm>
            <a:off x="4129987" y="1185536"/>
            <a:ext cx="117637" cy="160770"/>
          </a:xfrm>
          <a:prstGeom prst="straightConnector1">
            <a:avLst/>
          </a:prstGeom>
          <a:ln w="1587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20" name="Скругленный прямоугольник 19"/>
          <p:cNvSpPr/>
          <p:nvPr/>
        </p:nvSpPr>
        <p:spPr>
          <a:xfrm>
            <a:off x="3059832" y="2132856"/>
            <a:ext cx="1224136" cy="360040"/>
          </a:xfrm>
          <a:prstGeom prst="roundRect">
            <a:avLst/>
          </a:prstGeom>
          <a:solidFill>
            <a:schemeClr val="bg1">
              <a:alpha val="3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 св. мин</a:t>
            </a:r>
            <a:endParaRPr lang="ru-RU" dirty="0"/>
          </a:p>
        </p:txBody>
      </p:sp>
      <p:cxnSp>
        <p:nvCxnSpPr>
          <p:cNvPr id="22" name="Прямая со стрелкой 21"/>
          <p:cNvCxnSpPr/>
          <p:nvPr/>
        </p:nvCxnSpPr>
        <p:spPr>
          <a:xfrm flipH="1">
            <a:off x="4139952" y="4662761"/>
            <a:ext cx="307282" cy="43204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Скругленный прямоугольник 24"/>
          <p:cNvSpPr/>
          <p:nvPr/>
        </p:nvSpPr>
        <p:spPr>
          <a:xfrm>
            <a:off x="1835696" y="5805264"/>
            <a:ext cx="1224136" cy="360040"/>
          </a:xfrm>
          <a:prstGeom prst="roundRect">
            <a:avLst/>
          </a:prstGeom>
          <a:solidFill>
            <a:schemeClr val="bg1">
              <a:alpha val="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r>
              <a:rPr lang="ru-RU" dirty="0" smtClean="0"/>
              <a:t> св. часа</a:t>
            </a:r>
            <a:endParaRPr lang="ru-RU" dirty="0"/>
          </a:p>
        </p:txBody>
      </p:sp>
    </p:spTree>
    <p:extLst>
      <p:ext uri="{BB962C8B-B14F-4D97-AF65-F5344CB8AC3E}">
        <p14:creationId xmlns:p14="http://schemas.microsoft.com/office/powerpoint/2010/main" val="2561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6" presetClass="emph" presetSubtype="0" fill="hold" nodeType="withEffect">
                                  <p:stCondLst>
                                    <p:cond delay="0"/>
                                  </p:stCondLst>
                                  <p:childTnLst>
                                    <p:animScale>
                                      <p:cBhvr>
                                        <p:cTn id="9" dur="2000" fill="hold"/>
                                        <p:tgtEl>
                                          <p:spTgt spid="12"/>
                                        </p:tgtEl>
                                      </p:cBhvr>
                                      <p:by x="150000" y="150000"/>
                                    </p:animScale>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4500"/>
                            </p:stCondLst>
                            <p:childTnLst>
                              <p:par>
                                <p:cTn id="19" presetID="6" presetClass="emph" presetSubtype="0" fill="hold" nodeType="afterEffect">
                                  <p:stCondLst>
                                    <p:cond delay="0"/>
                                  </p:stCondLst>
                                  <p:childTnLst>
                                    <p:animScale>
                                      <p:cBhvr>
                                        <p:cTn id="20" dur="2000" fill="hold"/>
                                        <p:tgtEl>
                                          <p:spTgt spid="5"/>
                                        </p:tgtEl>
                                      </p:cBhvr>
                                      <p:by x="250000" y="250000"/>
                                    </p:animScale>
                                  </p:childTnLst>
                                </p:cTn>
                              </p:par>
                              <p:par>
                                <p:cTn id="21" presetID="42" presetClass="path" presetSubtype="0" accel="50000" decel="50000" fill="hold" nodeType="withEffect">
                                  <p:stCondLst>
                                    <p:cond delay="0"/>
                                  </p:stCondLst>
                                  <p:childTnLst>
                                    <p:animMotion origin="layout" path="M -2.77778E-7 -1.48148E-6 L 0.01146 0.02477 " pathEditMode="relative" rAng="0" ptsTypes="AA">
                                      <p:cBhvr>
                                        <p:cTn id="22" dur="2000" fill="hold"/>
                                        <p:tgtEl>
                                          <p:spTgt spid="5"/>
                                        </p:tgtEl>
                                        <p:attrNameLst>
                                          <p:attrName>ppt_x</p:attrName>
                                          <p:attrName>ppt_y</p:attrName>
                                        </p:attrNameLst>
                                      </p:cBhvr>
                                      <p:rCtr x="573" y="1227"/>
                                    </p:animMotion>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par>
                          <p:cTn id="26" fill="hold">
                            <p:stCondLst>
                              <p:cond delay="650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6" presetClass="emph" presetSubtype="0" fill="hold" nodeType="withEffect">
                                  <p:stCondLst>
                                    <p:cond delay="0"/>
                                  </p:stCondLst>
                                  <p:childTnLst>
                                    <p:animScale>
                                      <p:cBhvr>
                                        <p:cTn id="31" dur="2000" fill="hold"/>
                                        <p:tgtEl>
                                          <p:spTgt spid="22"/>
                                        </p:tgtEl>
                                      </p:cBhvr>
                                      <p:by x="450000" y="450000"/>
                                    </p:animScale>
                                  </p:childTnLst>
                                </p:cTn>
                              </p:par>
                              <p:par>
                                <p:cTn id="32" presetID="42" presetClass="path" presetSubtype="0" accel="50000" decel="50000" fill="hold" nodeType="withEffect">
                                  <p:stCondLst>
                                    <p:cond delay="0"/>
                                  </p:stCondLst>
                                  <p:childTnLst>
                                    <p:animMotion origin="layout" path="M -1.11111E-6 4.81481E-6 L -0.08542 0.13657 " pathEditMode="relative" rAng="0" ptsTypes="AA">
                                      <p:cBhvr>
                                        <p:cTn id="33" dur="2000" fill="hold"/>
                                        <p:tgtEl>
                                          <p:spTgt spid="22"/>
                                        </p:tgtEl>
                                        <p:attrNameLst>
                                          <p:attrName>ppt_x</p:attrName>
                                          <p:attrName>ppt_y</p:attrName>
                                        </p:attrNameLst>
                                      </p:cBhvr>
                                      <p:rCtr x="-4271" y="6829"/>
                                    </p:animMotion>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20489"/>
            <a:ext cx="890337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1176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492442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347864" y="476672"/>
            <a:ext cx="5400600" cy="369332"/>
          </a:xfrm>
          <a:prstGeom prst="rect">
            <a:avLst/>
          </a:prstGeom>
        </p:spPr>
        <p:txBody>
          <a:bodyPr wrap="square">
            <a:spAutoFit/>
          </a:bodyPr>
          <a:lstStyle/>
          <a:p>
            <a:r>
              <a:rPr lang="en-US" dirty="0" smtClean="0">
                <a:solidFill>
                  <a:schemeClr val="bg1"/>
                </a:solidFill>
              </a:rPr>
              <a:t>www.univer.omsk.su/omsk/Sci/Time/cosmos.htm</a:t>
            </a:r>
            <a:endParaRPr lang="ru-RU" dirty="0">
              <a:solidFill>
                <a:schemeClr val="bg1"/>
              </a:solidFill>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243" y="2636912"/>
            <a:ext cx="33051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4427985" y="1124744"/>
            <a:ext cx="3240360" cy="504056"/>
          </a:xfrm>
          <a:prstGeom prst="roundRect">
            <a:avLst/>
          </a:prstGeom>
          <a:solidFill>
            <a:schemeClr val="accent1">
              <a:alpha val="5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Сверхбыстрый звездолет</a:t>
            </a:r>
            <a:endParaRPr lang="ru-RU" dirty="0"/>
          </a:p>
        </p:txBody>
      </p:sp>
    </p:spTree>
    <p:extLst>
      <p:ext uri="{BB962C8B-B14F-4D97-AF65-F5344CB8AC3E}">
        <p14:creationId xmlns:p14="http://schemas.microsoft.com/office/powerpoint/2010/main" val="9663952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99" y="1700808"/>
            <a:ext cx="6196433"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248304" y="908720"/>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sp>
        <p:nvSpPr>
          <p:cNvPr id="8" name="Прямоугольник 7"/>
          <p:cNvSpPr/>
          <p:nvPr/>
        </p:nvSpPr>
        <p:spPr>
          <a:xfrm>
            <a:off x="4210056" y="332656"/>
            <a:ext cx="3855864" cy="461665"/>
          </a:xfrm>
          <a:prstGeom prst="rect">
            <a:avLst/>
          </a:prstGeom>
        </p:spPr>
        <p:txBody>
          <a:bodyPr wrap="none">
            <a:spAutoFit/>
          </a:bodyPr>
          <a:lstStyle/>
          <a:p>
            <a:r>
              <a:rPr lang="ru-RU" sz="2400" dirty="0" smtClean="0">
                <a:solidFill>
                  <a:schemeClr val="bg1"/>
                </a:solidFill>
              </a:rPr>
              <a:t>Путь через </a:t>
            </a:r>
            <a:r>
              <a:rPr lang="en-US" sz="2400" dirty="0" smtClean="0">
                <a:solidFill>
                  <a:schemeClr val="bg1"/>
                </a:solidFill>
              </a:rPr>
              <a:t>“</a:t>
            </a:r>
            <a:r>
              <a:rPr lang="ru-RU" sz="2400" dirty="0" smtClean="0">
                <a:solidFill>
                  <a:schemeClr val="bg1"/>
                </a:solidFill>
              </a:rPr>
              <a:t>кротовую нору</a:t>
            </a:r>
            <a:r>
              <a:rPr lang="en-US" sz="2400" dirty="0" smtClean="0">
                <a:solidFill>
                  <a:schemeClr val="bg1"/>
                </a:solidFill>
              </a:rPr>
              <a:t>”</a:t>
            </a:r>
            <a:endParaRPr lang="ru-RU" sz="2400" dirty="0">
              <a:solidFill>
                <a:schemeClr val="bg1"/>
              </a:solidFill>
            </a:endParaRPr>
          </a:p>
        </p:txBody>
      </p:sp>
    </p:spTree>
    <p:extLst>
      <p:ext uri="{BB962C8B-B14F-4D97-AF65-F5344CB8AC3E}">
        <p14:creationId xmlns:p14="http://schemas.microsoft.com/office/powerpoint/2010/main" val="34904374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3" y="910696"/>
            <a:ext cx="9163553" cy="5828316"/>
          </a:xfrm>
          <a:prstGeom prst="rect">
            <a:avLst/>
          </a:prstGeom>
        </p:spPr>
      </p:pic>
      <p:sp>
        <p:nvSpPr>
          <p:cNvPr id="2" name="Скругленный прямоугольник 1"/>
          <p:cNvSpPr/>
          <p:nvPr/>
        </p:nvSpPr>
        <p:spPr>
          <a:xfrm>
            <a:off x="1547664" y="4437112"/>
            <a:ext cx="6984776" cy="2016224"/>
          </a:xfrm>
          <a:prstGeom prst="roundRect">
            <a:avLst/>
          </a:prstGeom>
          <a:solidFill>
            <a:schemeClr val="accent1">
              <a:alpha val="74000"/>
            </a:schemeClr>
          </a:solidFill>
          <a:ln>
            <a:solidFill>
              <a:schemeClr val="accent1">
                <a:lumMod val="60000"/>
                <a:lumOff val="40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Полет со скоростью большей скорости света</a:t>
            </a:r>
            <a:endParaRPr lang="ru-RU" sz="4400" dirty="0"/>
          </a:p>
        </p:txBody>
      </p:sp>
    </p:spTree>
    <p:extLst>
      <p:ext uri="{BB962C8B-B14F-4D97-AF65-F5344CB8AC3E}">
        <p14:creationId xmlns:p14="http://schemas.microsoft.com/office/powerpoint/2010/main" val="22996019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4373594" y="1272372"/>
            <a:ext cx="3779368" cy="369332"/>
          </a:xfrm>
          <a:prstGeom prst="rect">
            <a:avLst/>
          </a:prstGeom>
        </p:spPr>
        <p:txBody>
          <a:bodyPr wrap="none">
            <a:spAutoFit/>
          </a:bodyPr>
          <a:lstStyle/>
          <a:p>
            <a:pPr algn="ctr"/>
            <a:r>
              <a:rPr lang="en-US" b="1" dirty="0">
                <a:solidFill>
                  <a:schemeClr val="bg1"/>
                </a:solidFill>
              </a:rPr>
              <a:t>http://galspace.spb.ru/orbita/23.htm</a:t>
            </a:r>
            <a:endParaRPr lang="ru-RU" dirty="0">
              <a:solidFill>
                <a:schemeClr val="bg1"/>
              </a:solidFill>
            </a:endParaRPr>
          </a:p>
        </p:txBody>
      </p:sp>
      <p:sp>
        <p:nvSpPr>
          <p:cNvPr id="8" name="Прямоугольник 7"/>
          <p:cNvSpPr/>
          <p:nvPr/>
        </p:nvSpPr>
        <p:spPr>
          <a:xfrm>
            <a:off x="4210056" y="238184"/>
            <a:ext cx="4175374" cy="830997"/>
          </a:xfrm>
          <a:prstGeom prst="rect">
            <a:avLst/>
          </a:prstGeom>
        </p:spPr>
        <p:txBody>
          <a:bodyPr wrap="none">
            <a:spAutoFit/>
          </a:bodyPr>
          <a:lstStyle/>
          <a:p>
            <a:r>
              <a:rPr lang="en-US" sz="2400" dirty="0" smtClean="0">
                <a:solidFill>
                  <a:schemeClr val="bg1"/>
                </a:solidFill>
              </a:rPr>
              <a:t>“</a:t>
            </a:r>
            <a:r>
              <a:rPr lang="ru-RU" sz="2400" dirty="0" smtClean="0">
                <a:solidFill>
                  <a:schemeClr val="bg1"/>
                </a:solidFill>
              </a:rPr>
              <a:t>Гравитационный</a:t>
            </a:r>
            <a:r>
              <a:rPr lang="en-US" sz="2400" dirty="0" smtClean="0">
                <a:solidFill>
                  <a:schemeClr val="bg1"/>
                </a:solidFill>
              </a:rPr>
              <a:t>”</a:t>
            </a:r>
            <a:r>
              <a:rPr lang="ru-RU" sz="2400" dirty="0" smtClean="0">
                <a:solidFill>
                  <a:schemeClr val="bg1"/>
                </a:solidFill>
              </a:rPr>
              <a:t> двигатель</a:t>
            </a:r>
            <a:r>
              <a:rPr lang="en-US" sz="2400" dirty="0" smtClean="0">
                <a:solidFill>
                  <a:schemeClr val="bg1"/>
                </a:solidFill>
              </a:rPr>
              <a:t> -</a:t>
            </a:r>
          </a:p>
          <a:p>
            <a:pPr algn="ctr"/>
            <a:r>
              <a:rPr lang="en-US" sz="2400" dirty="0" smtClean="0">
                <a:solidFill>
                  <a:schemeClr val="bg1"/>
                </a:solidFill>
              </a:rPr>
              <a:t>Warp-drive</a:t>
            </a:r>
            <a:endParaRPr lang="ru-RU" sz="2400" dirty="0">
              <a:solidFill>
                <a:schemeClr val="bg1"/>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48880"/>
            <a:ext cx="8121097" cy="397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2581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755576" y="476672"/>
            <a:ext cx="6408712" cy="1512168"/>
          </a:xfrm>
          <a:prstGeom prst="roundRect">
            <a:avLst/>
          </a:prstGeom>
          <a:solidFill>
            <a:schemeClr val="accent1">
              <a:alpha val="20000"/>
            </a:schemeClr>
          </a:solidFill>
          <a:ln>
            <a:solidFill>
              <a:schemeClr val="accent1">
                <a:lumMod val="60000"/>
                <a:lumOff val="40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Порталы</a:t>
            </a:r>
            <a:endParaRPr lang="ru-RU" sz="4400" dirty="0"/>
          </a:p>
        </p:txBody>
      </p:sp>
      <p:sp>
        <p:nvSpPr>
          <p:cNvPr id="4" name="Овал 3"/>
          <p:cNvSpPr/>
          <p:nvPr/>
        </p:nvSpPr>
        <p:spPr>
          <a:xfrm>
            <a:off x="755576" y="3212976"/>
            <a:ext cx="2664296" cy="2520280"/>
          </a:xfrm>
          <a:prstGeom prst="ellipse">
            <a:avLst/>
          </a:prstGeom>
          <a:gradFill flip="none" rotWithShape="1">
            <a:gsLst>
              <a:gs pos="0">
                <a:srgbClr val="002060"/>
              </a:gs>
              <a:gs pos="80000">
                <a:srgbClr val="0070C0"/>
              </a:gs>
              <a:gs pos="100000">
                <a:schemeClr val="accent1">
                  <a:shade val="94000"/>
                  <a:satMod val="135000"/>
                </a:schemeClr>
              </a:gs>
            </a:gsLst>
            <a:path path="circle">
              <a:fillToRect l="100000" t="100000"/>
            </a:path>
            <a:tileRect r="-100000" b="-100000"/>
          </a:gradFill>
          <a:ln>
            <a:noFill/>
          </a:ln>
          <a:effectLst>
            <a:glow rad="1041400">
              <a:schemeClr val="accent5">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6732240" y="3429000"/>
            <a:ext cx="1368152" cy="1296144"/>
          </a:xfrm>
          <a:prstGeom prst="ellipse">
            <a:avLst/>
          </a:prstGeom>
          <a:gradFill flip="none" rotWithShape="1">
            <a:gsLst>
              <a:gs pos="0">
                <a:srgbClr val="FFC000"/>
              </a:gs>
              <a:gs pos="48000">
                <a:srgbClr val="FFFF00"/>
              </a:gs>
              <a:gs pos="100000">
                <a:schemeClr val="bg1"/>
              </a:gs>
            </a:gsLst>
            <a:path path="circle">
              <a:fillToRect t="100000" r="100000"/>
            </a:path>
            <a:tileRect l="-100000" b="-100000"/>
          </a:gradFill>
          <a:ln>
            <a:noFill/>
          </a:ln>
          <a:effectLst>
            <a:glow rad="1257300">
              <a:srgbClr val="FFFF00">
                <a:alpha val="40000"/>
              </a:srgbClr>
            </a:glow>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974031">
            <a:off x="760191" y="3724043"/>
            <a:ext cx="1406848" cy="12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7843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000" y="1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6" presetClass="emph" presetSubtype="0" fill="hold" grpId="1" nodeType="withEffect">
                                  <p:stCondLst>
                                    <p:cond delay="0"/>
                                  </p:stCondLst>
                                  <p:childTnLst>
                                    <p:animScale>
                                      <p:cBhvr>
                                        <p:cTn id="13" dur="500" fill="hold"/>
                                        <p:tgtEl>
                                          <p:spTgt spid="5"/>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27" presetClass="emph" presetSubtype="0" fill="remove" grpId="3" nodeType="withEffect">
                                  <p:stCondLst>
                                    <p:cond delay="0"/>
                                  </p:stCondLst>
                                  <p:childTnLst>
                                    <p:animClr clrSpc="rgb" dir="cw">
                                      <p:cBhvr override="childStyle">
                                        <p:cTn id="20" dur="250" autoRev="1" fill="remove"/>
                                        <p:tgtEl>
                                          <p:spTgt spid="4"/>
                                        </p:tgtEl>
                                        <p:attrNameLst>
                                          <p:attrName>style.color</p:attrName>
                                        </p:attrNameLst>
                                      </p:cBhvr>
                                      <p:to>
                                        <a:schemeClr val="bg1"/>
                                      </p:to>
                                    </p:animClr>
                                    <p:animClr clrSpc="rgb" dir="cw">
                                      <p:cBhvr>
                                        <p:cTn id="21" dur="250" autoRev="1" fill="remove"/>
                                        <p:tgtEl>
                                          <p:spTgt spid="4"/>
                                        </p:tgtEl>
                                        <p:attrNameLst>
                                          <p:attrName>fillcolor</p:attrName>
                                        </p:attrNameLst>
                                      </p:cBhvr>
                                      <p:to>
                                        <a:schemeClr val="bg1"/>
                                      </p:to>
                                    </p:animClr>
                                    <p:set>
                                      <p:cBhvr>
                                        <p:cTn id="22" dur="250" autoRev="1" fill="remove"/>
                                        <p:tgtEl>
                                          <p:spTgt spid="4"/>
                                        </p:tgtEl>
                                        <p:attrNameLst>
                                          <p:attrName>fill.type</p:attrName>
                                        </p:attrNameLst>
                                      </p:cBhvr>
                                      <p:to>
                                        <p:strVal val="solid"/>
                                      </p:to>
                                    </p:set>
                                    <p:set>
                                      <p:cBhvr>
                                        <p:cTn id="23" dur="250" autoRev="1" fill="remove"/>
                                        <p:tgtEl>
                                          <p:spTgt spid="4"/>
                                        </p:tgtEl>
                                        <p:attrNameLst>
                                          <p:attrName>fill.on</p:attrName>
                                        </p:attrNameLst>
                                      </p:cBhvr>
                                      <p:to>
                                        <p:strVal val="true"/>
                                      </p:to>
                                    </p:set>
                                  </p:childTnLst>
                                </p:cTn>
                              </p:par>
                              <p:par>
                                <p:cTn id="24" presetID="6" presetClass="emph" presetSubtype="0" fill="hold" grpId="1" nodeType="withEffect">
                                  <p:stCondLst>
                                    <p:cond delay="0"/>
                                  </p:stCondLst>
                                  <p:childTnLst>
                                    <p:animScale>
                                      <p:cBhvr>
                                        <p:cTn id="25" dur="1000" fill="hold"/>
                                        <p:tgtEl>
                                          <p:spTgt spid="4"/>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100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3000"/>
                                        <p:tgtEl>
                                          <p:spTgt spid="1026"/>
                                        </p:tgtEl>
                                      </p:cBhvr>
                                    </p:animEffect>
                                  </p:childTnLst>
                                </p:cTn>
                              </p:par>
                              <p:par>
                                <p:cTn id="31" presetID="6" presetClass="emph" presetSubtype="0" fill="hold" nodeType="withEffect">
                                  <p:stCondLst>
                                    <p:cond delay="0"/>
                                  </p:stCondLst>
                                  <p:childTnLst>
                                    <p:animScale>
                                      <p:cBhvr>
                                        <p:cTn id="32" dur="2000" fill="hold"/>
                                        <p:tgtEl>
                                          <p:spTgt spid="1026"/>
                                        </p:tgtEl>
                                      </p:cBhvr>
                                      <p:by x="150000" y="150000"/>
                                    </p:animScale>
                                  </p:childTnLst>
                                </p:cTn>
                              </p:par>
                              <p:par>
                                <p:cTn id="33" presetID="42" presetClass="path" presetSubtype="0" accel="50000" decel="50000" fill="hold" nodeType="withEffect">
                                  <p:stCondLst>
                                    <p:cond delay="0"/>
                                  </p:stCondLst>
                                  <p:childTnLst>
                                    <p:animMotion origin="layout" path="M 5.55556E-7 1.11022E-16 L 0.37934 -0.20486 " pathEditMode="relative" rAng="0" ptsTypes="AA">
                                      <p:cBhvr>
                                        <p:cTn id="34" dur="2000" fill="hold"/>
                                        <p:tgtEl>
                                          <p:spTgt spid="1026"/>
                                        </p:tgtEl>
                                        <p:attrNameLst>
                                          <p:attrName>ppt_x</p:attrName>
                                          <p:attrName>ppt_y</p:attrName>
                                        </p:attrNameLst>
                                      </p:cBhvr>
                                      <p:rCtr x="18958" y="-10255"/>
                                    </p:animMotion>
                                  </p:childTnLst>
                                </p:cTn>
                              </p:par>
                            </p:childTnLst>
                          </p:cTn>
                        </p:par>
                        <p:par>
                          <p:cTn id="35" fill="hold">
                            <p:stCondLst>
                              <p:cond delay="4000"/>
                            </p:stCondLst>
                            <p:childTnLst>
                              <p:par>
                                <p:cTn id="36" presetID="10" presetClass="exit" presetSubtype="0" fill="hold" grpId="2" nodeType="afterEffect">
                                  <p:stCondLst>
                                    <p:cond delay="0"/>
                                  </p:stCondLst>
                                  <p:childTnLst>
                                    <p:animEffect transition="out" filter="fade">
                                      <p:cBhvr>
                                        <p:cTn id="37" dur="1000"/>
                                        <p:tgtEl>
                                          <p:spTgt spid="4"/>
                                        </p:tgtEl>
                                      </p:cBhvr>
                                    </p:animEffect>
                                    <p:set>
                                      <p:cBhvr>
                                        <p:cTn id="3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4" grpId="2" animBg="1"/>
      <p:bldP spid="4" grpId="3" animBg="1"/>
      <p:bldP spid="5" grpId="0" animBg="1"/>
      <p:bldP spid="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331580"/>
            <a:ext cx="9935984" cy="620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55776" y="332656"/>
            <a:ext cx="4194610" cy="369332"/>
          </a:xfrm>
          <a:prstGeom prst="rect">
            <a:avLst/>
          </a:prstGeom>
        </p:spPr>
        <p:txBody>
          <a:bodyPr wrap="none">
            <a:spAutoFit/>
          </a:bodyPr>
          <a:lstStyle/>
          <a:p>
            <a:r>
              <a:rPr lang="en-US" dirty="0">
                <a:solidFill>
                  <a:schemeClr val="bg1"/>
                </a:solidFill>
              </a:rPr>
              <a:t>http://go2starss.narod.ru/index1.html#M2</a:t>
            </a:r>
            <a:endParaRPr lang="ru-RU" dirty="0">
              <a:solidFill>
                <a:schemeClr val="bg1"/>
              </a:solidFill>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 y="4284"/>
            <a:ext cx="9248396" cy="6933885"/>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
            <a:ext cx="9252520" cy="6933222"/>
          </a:xfrm>
          <a:prstGeom prst="rect">
            <a:avLst/>
          </a:prstGeom>
        </p:spPr>
      </p:pic>
      <p:sp>
        <p:nvSpPr>
          <p:cNvPr id="4" name="Скругленный прямоугольник 3"/>
          <p:cNvSpPr/>
          <p:nvPr/>
        </p:nvSpPr>
        <p:spPr>
          <a:xfrm>
            <a:off x="4067944" y="188640"/>
            <a:ext cx="4608512" cy="914400"/>
          </a:xfrm>
          <a:prstGeom prst="roundRect">
            <a:avLst/>
          </a:prstGeom>
          <a:solidFill>
            <a:schemeClr val="accent1">
              <a:alpha val="2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err="1" smtClean="0"/>
              <a:t>Микропорталы</a:t>
            </a:r>
            <a:endParaRPr lang="ru-RU" sz="3200" dirty="0"/>
          </a:p>
        </p:txBody>
      </p:sp>
    </p:spTree>
    <p:extLst>
      <p:ext uri="{BB962C8B-B14F-4D97-AF65-F5344CB8AC3E}">
        <p14:creationId xmlns:p14="http://schemas.microsoft.com/office/powerpoint/2010/main" val="457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 -3.88388E-6 L -0.78038 -0.00925 " pathEditMode="relative" rAng="0" ptsTypes="AA">
                                      <p:cBhvr>
                                        <p:cTn id="15" dur="5000" fill="hold"/>
                                        <p:tgtEl>
                                          <p:spTgt spid="1026"/>
                                        </p:tgtEl>
                                        <p:attrNameLst>
                                          <p:attrName>ppt_x</p:attrName>
                                          <p:attrName>ppt_y</p:attrName>
                                        </p:attrNameLst>
                                      </p:cBhvr>
                                      <p:rCtr x="-39028"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9776"/>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 y="-133682"/>
            <a:ext cx="9235439" cy="6926579"/>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5" y="-145555"/>
            <a:ext cx="9313034" cy="6984775"/>
          </a:xfrm>
          <a:prstGeom prst="rect">
            <a:avLst/>
          </a:prstGeom>
        </p:spPr>
      </p:pic>
    </p:spTree>
    <p:extLst>
      <p:ext uri="{BB962C8B-B14F-4D97-AF65-F5344CB8AC3E}">
        <p14:creationId xmlns:p14="http://schemas.microsoft.com/office/powerpoint/2010/main" val="5935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0 4.81481E-6 L -0.43316 0.11759 " pathEditMode="relative" rAng="0" ptsTypes="AA">
                                      <p:cBhvr>
                                        <p:cTn id="10" dur="5000" fill="hold"/>
                                        <p:tgtEl>
                                          <p:spTgt spid="1027"/>
                                        </p:tgtEl>
                                        <p:attrNameLst>
                                          <p:attrName>ppt_x</p:attrName>
                                          <p:attrName>ppt_y</p:attrName>
                                        </p:attrNameLst>
                                      </p:cBhvr>
                                      <p:rCtr x="-21667"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04663"/>
            <a:ext cx="4762500"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4" y="-92078"/>
            <a:ext cx="9129531" cy="6847148"/>
          </a:xfrm>
          <a:prstGeom prst="rect">
            <a:avLst/>
          </a:prstGeom>
        </p:spPr>
      </p:pic>
    </p:spTree>
    <p:extLst>
      <p:ext uri="{BB962C8B-B14F-4D97-AF65-F5344CB8AC3E}">
        <p14:creationId xmlns:p14="http://schemas.microsoft.com/office/powerpoint/2010/main" val="106368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3.39348E-6 L -0.20538 0.20634 " pathEditMode="relative" rAng="0" ptsTypes="AA">
                                      <p:cBhvr>
                                        <p:cTn id="6" dur="2000" fill="hold"/>
                                        <p:tgtEl>
                                          <p:spTgt spid="1026"/>
                                        </p:tgtEl>
                                        <p:attrNameLst>
                                          <p:attrName>ppt_x</p:attrName>
                                          <p:attrName>ppt_y</p:attrName>
                                        </p:attrNameLst>
                                      </p:cBhvr>
                                      <p:rCtr x="-10278" y="1031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2229545" y="476672"/>
            <a:ext cx="6408712" cy="1512168"/>
          </a:xfrm>
          <a:prstGeom prst="roundRect">
            <a:avLst/>
          </a:prstGeom>
          <a:solidFill>
            <a:schemeClr val="accent1">
              <a:alpha val="20000"/>
            </a:schemeClr>
          </a:solidFill>
          <a:ln>
            <a:solidFill>
              <a:schemeClr val="accent1">
                <a:lumMod val="60000"/>
                <a:lumOff val="40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Что такое порталы</a:t>
            </a:r>
            <a:r>
              <a:rPr lang="en-US" sz="4400" dirty="0" smtClean="0"/>
              <a:t>?</a:t>
            </a:r>
            <a:endParaRPr lang="ru-RU" sz="4400" dirty="0"/>
          </a:p>
        </p:txBody>
      </p:sp>
      <p:sp>
        <p:nvSpPr>
          <p:cNvPr id="3" name="Прямоугольник 2"/>
          <p:cNvSpPr/>
          <p:nvPr/>
        </p:nvSpPr>
        <p:spPr>
          <a:xfrm>
            <a:off x="374973" y="3310136"/>
            <a:ext cx="8208912" cy="3168352"/>
          </a:xfrm>
          <a:prstGeom prst="rect">
            <a:avLst/>
          </a:prstGeom>
          <a:scene3d>
            <a:camera prst="orthographicFront">
              <a:rot lat="3011020" lon="2943533" rev="273287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5" name="Группа 14"/>
          <p:cNvGrpSpPr/>
          <p:nvPr/>
        </p:nvGrpSpPr>
        <p:grpSpPr>
          <a:xfrm>
            <a:off x="294384" y="1328203"/>
            <a:ext cx="7734000" cy="5126269"/>
            <a:chOff x="294384" y="1328203"/>
            <a:chExt cx="7734000" cy="5126269"/>
          </a:xfrm>
        </p:grpSpPr>
        <p:cxnSp>
          <p:nvCxnSpPr>
            <p:cNvPr id="5" name="Прямая со стрелкой 4"/>
            <p:cNvCxnSpPr/>
            <p:nvPr/>
          </p:nvCxnSpPr>
          <p:spPr>
            <a:xfrm flipV="1">
              <a:off x="294384" y="1328203"/>
              <a:ext cx="0" cy="3168352"/>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V="1">
              <a:off x="323528" y="3933056"/>
              <a:ext cx="7704856" cy="542740"/>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303336" y="4485316"/>
              <a:ext cx="1791816" cy="1969156"/>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grpSp>
      <p:sp>
        <p:nvSpPr>
          <p:cNvPr id="6" name="Овал 5"/>
          <p:cNvSpPr/>
          <p:nvPr/>
        </p:nvSpPr>
        <p:spPr>
          <a:xfrm>
            <a:off x="1211660" y="4581128"/>
            <a:ext cx="914400" cy="914400"/>
          </a:xfrm>
          <a:prstGeom prst="ellipse">
            <a:avLst/>
          </a:prstGeom>
          <a:gradFill flip="none" rotWithShape="1">
            <a:gsLst>
              <a:gs pos="59000">
                <a:srgbClr val="00B0F0"/>
              </a:gs>
              <a:gs pos="95000">
                <a:srgbClr val="538ED5"/>
              </a:gs>
              <a:gs pos="0">
                <a:schemeClr val="tx2">
                  <a:lumMod val="40000"/>
                  <a:lumOff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кругленный прямоугольник 12"/>
          <p:cNvSpPr/>
          <p:nvPr/>
        </p:nvSpPr>
        <p:spPr>
          <a:xfrm>
            <a:off x="611560" y="1628800"/>
            <a:ext cx="2952328" cy="936104"/>
          </a:xfrm>
          <a:prstGeom prst="roundRect">
            <a:avLst/>
          </a:prstGeom>
          <a:solidFill>
            <a:schemeClr val="accent1">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Дополнительное измерение</a:t>
            </a:r>
            <a:endParaRPr lang="ru-RU" sz="2400" dirty="0"/>
          </a:p>
        </p:txBody>
      </p:sp>
      <p:sp>
        <p:nvSpPr>
          <p:cNvPr id="14" name="Скругленный прямоугольник 13"/>
          <p:cNvSpPr/>
          <p:nvPr/>
        </p:nvSpPr>
        <p:spPr>
          <a:xfrm rot="21284419">
            <a:off x="3362913" y="4456659"/>
            <a:ext cx="2484255" cy="936104"/>
          </a:xfrm>
          <a:prstGeom prst="roundRect">
            <a:avLst/>
          </a:prstGeom>
          <a:solidFill>
            <a:schemeClr val="accent1">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Обычное пространство</a:t>
            </a:r>
            <a:endParaRPr lang="ru-RU" sz="2400" dirty="0"/>
          </a:p>
        </p:txBody>
      </p:sp>
      <p:sp>
        <p:nvSpPr>
          <p:cNvPr id="16" name="Скругленный прямоугольник 15"/>
          <p:cNvSpPr/>
          <p:nvPr/>
        </p:nvSpPr>
        <p:spPr>
          <a:xfrm>
            <a:off x="5796136" y="1484784"/>
            <a:ext cx="2520280" cy="936104"/>
          </a:xfrm>
          <a:prstGeom prst="roundRect">
            <a:avLst/>
          </a:prstGeom>
          <a:solidFill>
            <a:schemeClr val="accent1">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Маленькая Вселенная</a:t>
            </a:r>
            <a:endParaRPr lang="ru-RU" sz="2400" dirty="0"/>
          </a:p>
        </p:txBody>
      </p:sp>
      <p:cxnSp>
        <p:nvCxnSpPr>
          <p:cNvPr id="18" name="Прямая со стрелкой 17"/>
          <p:cNvCxnSpPr/>
          <p:nvPr/>
        </p:nvCxnSpPr>
        <p:spPr>
          <a:xfrm flipH="1">
            <a:off x="5220072" y="2420888"/>
            <a:ext cx="576065" cy="720080"/>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105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000" y="1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par>
                          <p:cTn id="19" fill="hold">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0"/>
                            </p:stCondLst>
                            <p:childTnLst>
                              <p:par>
                                <p:cTn id="24" presetID="27" presetClass="emph" presetSubtype="0" fill="remove" grpId="1" nodeType="afterEffect">
                                  <p:stCondLst>
                                    <p:cond delay="0"/>
                                  </p:stCondLst>
                                  <p:childTnLst>
                                    <p:animClr clrSpc="rgb" dir="cw">
                                      <p:cBhvr override="childStyle">
                                        <p:cTn id="25" dur="250" autoRev="1" fill="remove"/>
                                        <p:tgtEl>
                                          <p:spTgt spid="6"/>
                                        </p:tgtEl>
                                        <p:attrNameLst>
                                          <p:attrName>style.color</p:attrName>
                                        </p:attrNameLst>
                                      </p:cBhvr>
                                      <p:to>
                                        <a:schemeClr val="bg1"/>
                                      </p:to>
                                    </p:animClr>
                                    <p:animClr clrSpc="rgb" dir="cw">
                                      <p:cBhvr>
                                        <p:cTn id="26" dur="250" autoRev="1" fill="remove"/>
                                        <p:tgtEl>
                                          <p:spTgt spid="6"/>
                                        </p:tgtEl>
                                        <p:attrNameLst>
                                          <p:attrName>fillcolor</p:attrName>
                                        </p:attrNameLst>
                                      </p:cBhvr>
                                      <p:to>
                                        <a:schemeClr val="bg1"/>
                                      </p:to>
                                    </p:animClr>
                                    <p:set>
                                      <p:cBhvr>
                                        <p:cTn id="27" dur="250" autoRev="1" fill="remove"/>
                                        <p:tgtEl>
                                          <p:spTgt spid="6"/>
                                        </p:tgtEl>
                                        <p:attrNameLst>
                                          <p:attrName>fill.type</p:attrName>
                                        </p:attrNameLst>
                                      </p:cBhvr>
                                      <p:to>
                                        <p:strVal val="solid"/>
                                      </p:to>
                                    </p:set>
                                    <p:set>
                                      <p:cBhvr>
                                        <p:cTn id="28" dur="250" autoRev="1" fill="remove"/>
                                        <p:tgtEl>
                                          <p:spTgt spid="6"/>
                                        </p:tgtEl>
                                        <p:attrNameLst>
                                          <p:attrName>fill.on</p:attrName>
                                        </p:attrNameLst>
                                      </p:cBhvr>
                                      <p:to>
                                        <p:strVal val="true"/>
                                      </p:to>
                                    </p:set>
                                  </p:childTnLst>
                                </p:cTn>
                              </p:par>
                            </p:childTnLst>
                          </p:cTn>
                        </p:par>
                        <p:par>
                          <p:cTn id="29" fill="hold">
                            <p:stCondLst>
                              <p:cond delay="5500"/>
                            </p:stCondLst>
                            <p:childTnLst>
                              <p:par>
                                <p:cTn id="30" presetID="42" presetClass="path" presetSubtype="0" accel="50000" decel="50000" fill="hold" grpId="2" nodeType="afterEffect">
                                  <p:stCondLst>
                                    <p:cond delay="0"/>
                                  </p:stCondLst>
                                  <p:childTnLst>
                                    <p:animMotion origin="layout" path="M 5.55556E-7 -7.40741E-7 L 0.02083 -0.2206 " pathEditMode="relative" rAng="0" ptsTypes="AA">
                                      <p:cBhvr>
                                        <p:cTn id="31" dur="2000" fill="hold"/>
                                        <p:tgtEl>
                                          <p:spTgt spid="6"/>
                                        </p:tgtEl>
                                        <p:attrNameLst>
                                          <p:attrName>ppt_x</p:attrName>
                                          <p:attrName>ppt_y</p:attrName>
                                        </p:attrNameLst>
                                      </p:cBhvr>
                                      <p:rCtr x="1042" y="-11042"/>
                                    </p:animMotion>
                                  </p:childTnLst>
                                </p:cTn>
                              </p:par>
                            </p:childTnLst>
                          </p:cTn>
                        </p:par>
                        <p:par>
                          <p:cTn id="32" fill="hold">
                            <p:stCondLst>
                              <p:cond delay="7500"/>
                            </p:stCondLst>
                            <p:childTnLst>
                              <p:par>
                                <p:cTn id="33" presetID="37" presetClass="path" presetSubtype="0" accel="50000" decel="50000" fill="hold" grpId="3" nodeType="afterEffect">
                                  <p:stCondLst>
                                    <p:cond delay="0"/>
                                  </p:stCondLst>
                                  <p:childTnLst>
                                    <p:animMotion origin="layout" path="M 0.02083 -0.2206 L 0.11076 -0.27523 C 0.12969 -0.2875 0.15781 -0.29398 0.18715 -0.29398 C 0.22083 -0.29398 0.24757 -0.2875 0.26649 -0.27523 L 0.3566 -0.2206 " pathEditMode="relative" rAng="0" ptsTypes="FffFF">
                                      <p:cBhvr>
                                        <p:cTn id="34" dur="2000" fill="hold"/>
                                        <p:tgtEl>
                                          <p:spTgt spid="6"/>
                                        </p:tgtEl>
                                        <p:attrNameLst>
                                          <p:attrName>ppt_x</p:attrName>
                                          <p:attrName>ppt_y</p:attrName>
                                        </p:attrNameLst>
                                      </p:cBhvr>
                                      <p:rCtr x="16788" y="-3681"/>
                                    </p:animMotion>
                                  </p:childTnLst>
                                </p:cTn>
                              </p:par>
                            </p:childTnLst>
                          </p:cTn>
                        </p:par>
                        <p:par>
                          <p:cTn id="35" fill="hold">
                            <p:stCondLst>
                              <p:cond delay="95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10000"/>
                            </p:stCondLst>
                            <p:childTnLst>
                              <p:par>
                                <p:cTn id="43" presetID="10" presetClass="exit" presetSubtype="0" fill="hold" nodeType="after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4" nodeType="clickEffect">
                                  <p:stCondLst>
                                    <p:cond delay="0"/>
                                  </p:stCondLst>
                                  <p:childTnLst>
                                    <p:animMotion origin="layout" path="M 0.35659 -0.2206 L 0.56163 -0.08773 " pathEditMode="relative" rAng="0" ptsTypes="AA">
                                      <p:cBhvr>
                                        <p:cTn id="49" dur="2000" fill="hold"/>
                                        <p:tgtEl>
                                          <p:spTgt spid="6"/>
                                        </p:tgtEl>
                                        <p:attrNameLst>
                                          <p:attrName>ppt_x</p:attrName>
                                          <p:attrName>ppt_y</p:attrName>
                                        </p:attrNameLst>
                                      </p:cBhvr>
                                      <p:rCtr x="10243" y="6644"/>
                                    </p:animMotion>
                                  </p:childTnLst>
                                </p:cTn>
                              </p:par>
                            </p:childTnLst>
                          </p:cTn>
                        </p:par>
                        <p:par>
                          <p:cTn id="50" fill="hold">
                            <p:stCondLst>
                              <p:cond delay="2000"/>
                            </p:stCondLst>
                            <p:childTnLst>
                              <p:par>
                                <p:cTn id="51" presetID="27" presetClass="emph" presetSubtype="0" fill="remove" grpId="5" nodeType="afterEffect">
                                  <p:stCondLst>
                                    <p:cond delay="0"/>
                                  </p:stCondLst>
                                  <p:childTnLst>
                                    <p:animClr clrSpc="rgb" dir="cw">
                                      <p:cBhvr override="childStyle">
                                        <p:cTn id="52" dur="250" autoRev="1" fill="remove"/>
                                        <p:tgtEl>
                                          <p:spTgt spid="6"/>
                                        </p:tgtEl>
                                        <p:attrNameLst>
                                          <p:attrName>style.color</p:attrName>
                                        </p:attrNameLst>
                                      </p:cBhvr>
                                      <p:to>
                                        <a:schemeClr val="bg1"/>
                                      </p:to>
                                    </p:animClr>
                                    <p:animClr clrSpc="rgb" dir="cw">
                                      <p:cBhvr>
                                        <p:cTn id="53" dur="250" autoRev="1" fill="remove"/>
                                        <p:tgtEl>
                                          <p:spTgt spid="6"/>
                                        </p:tgtEl>
                                        <p:attrNameLst>
                                          <p:attrName>fillcolor</p:attrName>
                                        </p:attrNameLst>
                                      </p:cBhvr>
                                      <p:to>
                                        <a:schemeClr val="bg1"/>
                                      </p:to>
                                    </p:animClr>
                                    <p:set>
                                      <p:cBhvr>
                                        <p:cTn id="54" dur="250" autoRev="1" fill="remove"/>
                                        <p:tgtEl>
                                          <p:spTgt spid="6"/>
                                        </p:tgtEl>
                                        <p:attrNameLst>
                                          <p:attrName>fill.type</p:attrName>
                                        </p:attrNameLst>
                                      </p:cBhvr>
                                      <p:to>
                                        <p:strVal val="solid"/>
                                      </p:to>
                                    </p:set>
                                    <p:set>
                                      <p:cBhvr>
                                        <p:cTn id="55" dur="250" autoRev="1" fill="remove"/>
                                        <p:tgtEl>
                                          <p:spTgt spid="6"/>
                                        </p:tgtEl>
                                        <p:attrNameLst>
                                          <p:attrName>fill.on</p:attrName>
                                        </p:attrNameLst>
                                      </p:cBhvr>
                                      <p:to>
                                        <p:strVal val="true"/>
                                      </p:to>
                                    </p:set>
                                  </p:childTnLst>
                                </p:cTn>
                              </p:par>
                              <p:par>
                                <p:cTn id="56" presetID="10" presetClass="exit" presetSubtype="0" fill="hold" grpId="6"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6" grpId="2" animBg="1"/>
      <p:bldP spid="6" grpId="3" animBg="1"/>
      <p:bldP spid="6" grpId="4" animBg="1"/>
      <p:bldP spid="6" grpId="5" animBg="1"/>
      <p:bldP spid="6" grpId="6" animBg="1"/>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E:\art-2010\Космофизика\Лекции\Галактики\Images\12ly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Стрелка вправо с вырезом 1"/>
          <p:cNvSpPr/>
          <p:nvPr/>
        </p:nvSpPr>
        <p:spPr>
          <a:xfrm rot="10174054">
            <a:off x="3026460" y="3561328"/>
            <a:ext cx="847585" cy="107556"/>
          </a:xfrm>
          <a:prstGeom prst="notch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1691680" y="4005064"/>
            <a:ext cx="1224136" cy="360040"/>
          </a:xfrm>
          <a:prstGeom prst="roundRect">
            <a:avLst/>
          </a:prstGeom>
          <a:solidFill>
            <a:schemeClr val="bg1">
              <a:alpha val="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9</a:t>
            </a:r>
            <a:r>
              <a:rPr lang="ru-RU" dirty="0" smtClean="0"/>
              <a:t> св. лет</a:t>
            </a:r>
            <a:endParaRPr lang="ru-RU" dirty="0"/>
          </a:p>
        </p:txBody>
      </p:sp>
      <p:grpSp>
        <p:nvGrpSpPr>
          <p:cNvPr id="8" name="Группа 7"/>
          <p:cNvGrpSpPr/>
          <p:nvPr/>
        </p:nvGrpSpPr>
        <p:grpSpPr>
          <a:xfrm>
            <a:off x="3487938" y="3701429"/>
            <a:ext cx="4009536" cy="2952328"/>
            <a:chOff x="5004048" y="1556792"/>
            <a:chExt cx="3312368" cy="2376264"/>
          </a:xfrm>
        </p:grpSpPr>
        <p:sp>
          <p:nvSpPr>
            <p:cNvPr id="3" name="Скругленный прямоугольник 2"/>
            <p:cNvSpPr/>
            <p:nvPr/>
          </p:nvSpPr>
          <p:spPr>
            <a:xfrm>
              <a:off x="5004048" y="1556792"/>
              <a:ext cx="3312368" cy="2376264"/>
            </a:xfrm>
            <a:prstGeom prst="roundRect">
              <a:avLst/>
            </a:prstGeom>
            <a:solidFill>
              <a:srgbClr val="00206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5557201" y="2132856"/>
              <a:ext cx="981927" cy="936104"/>
            </a:xfrm>
            <a:prstGeom prst="ellipse">
              <a:avLst/>
            </a:prstGeom>
            <a:gradFill flip="none" rotWithShape="1">
              <a:gsLst>
                <a:gs pos="0">
                  <a:srgbClr val="FFFF00"/>
                </a:gs>
                <a:gs pos="50000">
                  <a:srgbClr val="FFFFCC"/>
                </a:gs>
                <a:gs pos="100000">
                  <a:srgbClr val="BFF8F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7486109" y="2800396"/>
              <a:ext cx="194268" cy="185203"/>
            </a:xfrm>
            <a:prstGeom prst="ellipse">
              <a:avLst/>
            </a:prstGeom>
            <a:gradFill flip="none" rotWithShape="1">
              <a:gsLst>
                <a:gs pos="0">
                  <a:srgbClr val="FFFF00"/>
                </a:gs>
                <a:gs pos="50000">
                  <a:srgbClr val="FFFFCC"/>
                </a:gs>
                <a:gs pos="100000">
                  <a:srgbClr val="E191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5364088" y="1771474"/>
              <a:ext cx="1175040" cy="24101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Сириус </a:t>
              </a:r>
              <a:r>
                <a:rPr lang="en-US" dirty="0"/>
                <a:t> </a:t>
              </a:r>
              <a:r>
                <a:rPr lang="ru-RU" dirty="0" smtClean="0"/>
                <a:t>А</a:t>
              </a:r>
              <a:endParaRPr lang="ru-RU" dirty="0"/>
            </a:p>
          </p:txBody>
        </p:sp>
        <p:sp>
          <p:nvSpPr>
            <p:cNvPr id="9" name="Скругленный прямоугольник 8"/>
            <p:cNvSpPr/>
            <p:nvPr/>
          </p:nvSpPr>
          <p:spPr>
            <a:xfrm>
              <a:off x="6997360" y="2251885"/>
              <a:ext cx="1175040" cy="24101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Сириус </a:t>
              </a:r>
              <a:r>
                <a:rPr lang="en-US" dirty="0"/>
                <a:t> </a:t>
              </a:r>
              <a:r>
                <a:rPr lang="en-US" dirty="0" smtClean="0"/>
                <a:t>B</a:t>
              </a:r>
              <a:endParaRPr lang="ru-RU" dirty="0"/>
            </a:p>
          </p:txBody>
        </p:sp>
      </p:grpSp>
      <p:sp>
        <p:nvSpPr>
          <p:cNvPr id="10" name="Овал 9"/>
          <p:cNvSpPr/>
          <p:nvPr/>
        </p:nvSpPr>
        <p:spPr>
          <a:xfrm>
            <a:off x="6400175" y="5013176"/>
            <a:ext cx="116041" cy="112540"/>
          </a:xfrm>
          <a:prstGeom prst="ellipse">
            <a:avLst/>
          </a:prstGeom>
          <a:gradFill>
            <a:gsLst>
              <a:gs pos="0">
                <a:srgbClr val="FF0000"/>
              </a:gs>
              <a:gs pos="50000">
                <a:srgbClr val="FFC000"/>
              </a:gs>
              <a:gs pos="100000">
                <a:srgbClr val="FFFF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7875571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fill="hold" grpId="1" nodeType="withEffect">
                                  <p:stCondLst>
                                    <p:cond delay="0"/>
                                  </p:stCondLst>
                                  <p:childTnLst>
                                    <p:animScale>
                                      <p:cBhvr>
                                        <p:cTn id="9" dur="2000" fill="hold"/>
                                        <p:tgtEl>
                                          <p:spTgt spid="2"/>
                                        </p:tgtEl>
                                      </p:cBhvr>
                                      <p:by x="280000" y="280000"/>
                                    </p:animScale>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 presetClass="path" presetSubtype="0" repeatCount="indefinite" fill="hold" grpId="0" nodeType="afterEffect">
                                  <p:stCondLst>
                                    <p:cond delay="0"/>
                                  </p:stCondLst>
                                  <p:endCondLst>
                                    <p:cond evt="onNext" delay="0">
                                      <p:tgtEl>
                                        <p:sldTgt/>
                                      </p:tgtEl>
                                    </p:cond>
                                  </p:endCondLst>
                                  <p:childTnLst>
                                    <p:animMotion origin="layout" path="M 0.01354 -0.00532 C 0.04079 -0.00532 0.06302 0.01898 0.06302 0.04977 C 0.06302 0.07986 0.04079 0.10486 0.01354 0.10486 C -0.01372 0.10486 -0.03577 0.07986 -0.03577 0.04977 C -0.03577 0.01898 -0.01372 -0.00532 0.01354 -0.00532 Z " pathEditMode="relative" rAng="0" ptsTypes="fffff">
                                      <p:cBhvr>
                                        <p:cTn id="23" dur="2000" fill="hold"/>
                                        <p:tgtEl>
                                          <p:spTgt spid="10"/>
                                        </p:tgtEl>
                                        <p:attrNameLst>
                                          <p:attrName>ppt_x</p:attrName>
                                          <p:attrName>ppt_y</p:attrName>
                                        </p:attrNameLst>
                                      </p:cBhvr>
                                      <p:rCtr x="0" y="5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10" grpId="0" animBg="1"/>
      <p:bldP spid="10"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755576" y="476672"/>
            <a:ext cx="6408712" cy="1512168"/>
          </a:xfrm>
          <a:prstGeom prst="roundRect">
            <a:avLst/>
          </a:prstGeom>
          <a:solidFill>
            <a:schemeClr val="accent1">
              <a:alpha val="20000"/>
            </a:schemeClr>
          </a:solidFill>
          <a:ln>
            <a:solidFill>
              <a:schemeClr val="accent1">
                <a:lumMod val="60000"/>
                <a:lumOff val="40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Что такое порталы</a:t>
            </a:r>
            <a:r>
              <a:rPr lang="en-US" sz="4400" dirty="0" smtClean="0"/>
              <a:t>?</a:t>
            </a:r>
            <a:endParaRPr lang="ru-RU" sz="4400" dirty="0"/>
          </a:p>
        </p:txBody>
      </p:sp>
      <p:sp>
        <p:nvSpPr>
          <p:cNvPr id="3" name="Прямоугольник 2"/>
          <p:cNvSpPr/>
          <p:nvPr/>
        </p:nvSpPr>
        <p:spPr>
          <a:xfrm>
            <a:off x="107504" y="3310136"/>
            <a:ext cx="8208912" cy="3168352"/>
          </a:xfrm>
          <a:prstGeom prst="rect">
            <a:avLst/>
          </a:prstGeom>
          <a:scene3d>
            <a:camera prst="orthographicFront">
              <a:rot lat="3011020" lon="2943533" rev="273287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1211660" y="4581128"/>
            <a:ext cx="914400" cy="914400"/>
          </a:xfrm>
          <a:prstGeom prst="ellipse">
            <a:avLst/>
          </a:prstGeom>
          <a:gradFill>
            <a:gsLst>
              <a:gs pos="0">
                <a:srgbClr val="00B0F0"/>
              </a:gs>
              <a:gs pos="85000">
                <a:schemeClr val="tx2">
                  <a:lumMod val="60000"/>
                  <a:lumOff val="40000"/>
                </a:schemeClr>
              </a:gs>
              <a:gs pos="47000">
                <a:srgbClr val="15C2FF"/>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152687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000" y="1000"/>
                                    </p:animScale>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500"/>
                            </p:stCondLst>
                            <p:childTnLst>
                              <p:par>
                                <p:cTn id="12" presetID="27" presetClass="emph" presetSubtype="0" fill="remove" grpId="1" nodeType="afterEffect">
                                  <p:stCondLst>
                                    <p:cond delay="0"/>
                                  </p:stCondLst>
                                  <p:childTnLst>
                                    <p:animClr clrSpc="rgb" dir="cw">
                                      <p:cBhvr override="childStyle">
                                        <p:cTn id="13" dur="250" autoRev="1" fill="remove"/>
                                        <p:tgtEl>
                                          <p:spTgt spid="6"/>
                                        </p:tgtEl>
                                        <p:attrNameLst>
                                          <p:attrName>style.color</p:attrName>
                                        </p:attrNameLst>
                                      </p:cBhvr>
                                      <p:to>
                                        <a:schemeClr val="bg1"/>
                                      </p:to>
                                    </p:animClr>
                                    <p:animClr clrSpc="rgb" dir="cw">
                                      <p:cBhvr>
                                        <p:cTn id="14" dur="250" autoRev="1" fill="remove"/>
                                        <p:tgtEl>
                                          <p:spTgt spid="6"/>
                                        </p:tgtEl>
                                        <p:attrNameLst>
                                          <p:attrName>fillcolor</p:attrName>
                                        </p:attrNameLst>
                                      </p:cBhvr>
                                      <p:to>
                                        <a:schemeClr val="bg1"/>
                                      </p:to>
                                    </p:animClr>
                                    <p:set>
                                      <p:cBhvr>
                                        <p:cTn id="15" dur="250" autoRev="1" fill="remove"/>
                                        <p:tgtEl>
                                          <p:spTgt spid="6"/>
                                        </p:tgtEl>
                                        <p:attrNameLst>
                                          <p:attrName>fill.type</p:attrName>
                                        </p:attrNameLst>
                                      </p:cBhvr>
                                      <p:to>
                                        <p:strVal val="solid"/>
                                      </p:to>
                                    </p:set>
                                    <p:set>
                                      <p:cBhvr>
                                        <p:cTn id="16" dur="250" autoRev="1" fill="remove"/>
                                        <p:tgtEl>
                                          <p:spTgt spid="6"/>
                                        </p:tgtEl>
                                        <p:attrNameLst>
                                          <p:attrName>fill.on</p:attrName>
                                        </p:attrNameLst>
                                      </p:cBhvr>
                                      <p:to>
                                        <p:strVal val="true"/>
                                      </p:to>
                                    </p:set>
                                  </p:childTnLst>
                                </p:cTn>
                              </p:par>
                            </p:childTnLst>
                          </p:cTn>
                        </p:par>
                        <p:par>
                          <p:cTn id="17" fill="hold">
                            <p:stCondLst>
                              <p:cond delay="3000"/>
                            </p:stCondLst>
                            <p:childTnLst>
                              <p:par>
                                <p:cTn id="18" presetID="42" presetClass="path" presetSubtype="0" accel="50000" decel="50000" fill="hold" grpId="2" nodeType="afterEffect">
                                  <p:stCondLst>
                                    <p:cond delay="0"/>
                                  </p:stCondLst>
                                  <p:childTnLst>
                                    <p:animMotion origin="layout" path="M 5.55556E-7 -7.40741E-7 L 0.02083 -0.2206 " pathEditMode="relative" rAng="0" ptsTypes="AA">
                                      <p:cBhvr>
                                        <p:cTn id="19" dur="2000" fill="hold"/>
                                        <p:tgtEl>
                                          <p:spTgt spid="6"/>
                                        </p:tgtEl>
                                        <p:attrNameLst>
                                          <p:attrName>ppt_x</p:attrName>
                                          <p:attrName>ppt_y</p:attrName>
                                        </p:attrNameLst>
                                      </p:cBhvr>
                                      <p:rCtr x="1042" y="-11042"/>
                                    </p:animMotion>
                                  </p:childTnLst>
                                </p:cTn>
                              </p:par>
                            </p:childTnLst>
                          </p:cTn>
                        </p:par>
                        <p:par>
                          <p:cTn id="20" fill="hold">
                            <p:stCondLst>
                              <p:cond delay="5000"/>
                            </p:stCondLst>
                            <p:childTnLst>
                              <p:par>
                                <p:cTn id="21" presetID="37" presetClass="path" presetSubtype="0" accel="50000" decel="50000" fill="hold" grpId="3" nodeType="afterEffect">
                                  <p:stCondLst>
                                    <p:cond delay="0"/>
                                  </p:stCondLst>
                                  <p:childTnLst>
                                    <p:animMotion origin="layout" path="M 0.02083 -0.2206 L 0.11076 -0.27523 C 0.12969 -0.2875 0.15781 -0.29398 0.18715 -0.29398 C 0.22083 -0.29398 0.24757 -0.2875 0.26649 -0.27523 L 0.3566 -0.2206 " pathEditMode="relative" rAng="0" ptsTypes="FffFF">
                                      <p:cBhvr>
                                        <p:cTn id="22" dur="2000" fill="hold"/>
                                        <p:tgtEl>
                                          <p:spTgt spid="6"/>
                                        </p:tgtEl>
                                        <p:attrNameLst>
                                          <p:attrName>ppt_x</p:attrName>
                                          <p:attrName>ppt_y</p:attrName>
                                        </p:attrNameLst>
                                      </p:cBhvr>
                                      <p:rCtr x="16788" y="-3681"/>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4" nodeType="clickEffect">
                                  <p:stCondLst>
                                    <p:cond delay="0"/>
                                  </p:stCondLst>
                                  <p:childTnLst>
                                    <p:animMotion origin="layout" path="M 0.3566 -0.2206 L 0.44601 -0.08773 " pathEditMode="relative" rAng="0" ptsTypes="AA">
                                      <p:cBhvr>
                                        <p:cTn id="26" dur="2000" fill="hold"/>
                                        <p:tgtEl>
                                          <p:spTgt spid="6"/>
                                        </p:tgtEl>
                                        <p:attrNameLst>
                                          <p:attrName>ppt_x</p:attrName>
                                          <p:attrName>ppt_y</p:attrName>
                                        </p:attrNameLst>
                                      </p:cBhvr>
                                      <p:rCtr x="4462" y="6644"/>
                                    </p:animMotion>
                                  </p:childTnLst>
                                </p:cTn>
                              </p:par>
                            </p:childTnLst>
                          </p:cTn>
                        </p:par>
                        <p:par>
                          <p:cTn id="27" fill="hold">
                            <p:stCondLst>
                              <p:cond delay="2000"/>
                            </p:stCondLst>
                            <p:childTnLst>
                              <p:par>
                                <p:cTn id="28" presetID="27" presetClass="emph" presetSubtype="0" fill="remove" grpId="5" nodeType="afterEffect">
                                  <p:stCondLst>
                                    <p:cond delay="0"/>
                                  </p:stCondLst>
                                  <p:childTnLst>
                                    <p:animClr clrSpc="rgb" dir="cw">
                                      <p:cBhvr override="childStyle">
                                        <p:cTn id="29" dur="250" autoRev="1" fill="remove"/>
                                        <p:tgtEl>
                                          <p:spTgt spid="6"/>
                                        </p:tgtEl>
                                        <p:attrNameLst>
                                          <p:attrName>style.color</p:attrName>
                                        </p:attrNameLst>
                                      </p:cBhvr>
                                      <p:to>
                                        <a:schemeClr val="bg1"/>
                                      </p:to>
                                    </p:animClr>
                                    <p:animClr clrSpc="rgb" dir="cw">
                                      <p:cBhvr>
                                        <p:cTn id="30" dur="250" autoRev="1" fill="remove"/>
                                        <p:tgtEl>
                                          <p:spTgt spid="6"/>
                                        </p:tgtEl>
                                        <p:attrNameLst>
                                          <p:attrName>fillcolor</p:attrName>
                                        </p:attrNameLst>
                                      </p:cBhvr>
                                      <p:to>
                                        <a:schemeClr val="bg1"/>
                                      </p:to>
                                    </p:animClr>
                                    <p:set>
                                      <p:cBhvr>
                                        <p:cTn id="31" dur="250" autoRev="1" fill="remove"/>
                                        <p:tgtEl>
                                          <p:spTgt spid="6"/>
                                        </p:tgtEl>
                                        <p:attrNameLst>
                                          <p:attrName>fill.type</p:attrName>
                                        </p:attrNameLst>
                                      </p:cBhvr>
                                      <p:to>
                                        <p:strVal val="solid"/>
                                      </p:to>
                                    </p:set>
                                    <p:set>
                                      <p:cBhvr>
                                        <p:cTn id="32" dur="250" autoRev="1" fill="remove"/>
                                        <p:tgtEl>
                                          <p:spTgt spid="6"/>
                                        </p:tgtEl>
                                        <p:attrNameLst>
                                          <p:attrName>fill.on</p:attrName>
                                        </p:attrNameLst>
                                      </p:cBhvr>
                                      <p:to>
                                        <p:strVal val="true"/>
                                      </p:to>
                                    </p:set>
                                  </p:childTnLst>
                                </p:cTn>
                              </p:par>
                              <p:par>
                                <p:cTn id="33" presetID="10" presetClass="exit" presetSubtype="0" fill="hold" grpId="6"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6" grpId="2" animBg="1"/>
      <p:bldP spid="6" grpId="3" animBg="1"/>
      <p:bldP spid="6" grpId="4" animBg="1"/>
      <p:bldP spid="6" grpId="5" animBg="1"/>
      <p:bldP spid="6" grpId="6"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755576" y="2204864"/>
            <a:ext cx="6408712" cy="1512168"/>
          </a:xfrm>
          <a:prstGeom prst="roundRect">
            <a:avLst/>
          </a:prstGeom>
          <a:solidFill>
            <a:schemeClr val="accent1">
              <a:alpha val="20000"/>
            </a:schemeClr>
          </a:solidFill>
          <a:ln>
            <a:solidFill>
              <a:schemeClr val="accent1">
                <a:lumMod val="60000"/>
                <a:lumOff val="40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Нужна новая теория!</a:t>
            </a:r>
            <a:endParaRPr lang="ru-RU" sz="4400" dirty="0"/>
          </a:p>
        </p:txBody>
      </p:sp>
      <p:sp>
        <p:nvSpPr>
          <p:cNvPr id="5" name="Скругленный прямоугольник 4"/>
          <p:cNvSpPr/>
          <p:nvPr/>
        </p:nvSpPr>
        <p:spPr>
          <a:xfrm>
            <a:off x="-756592" y="-1827584"/>
            <a:ext cx="6408712" cy="1512168"/>
          </a:xfrm>
          <a:prstGeom prst="roundRect">
            <a:avLst/>
          </a:prstGeom>
          <a:solidFill>
            <a:schemeClr val="accent1">
              <a:alpha val="20000"/>
            </a:schemeClr>
          </a:solidFill>
          <a:ln>
            <a:solidFill>
              <a:schemeClr val="accent1">
                <a:lumMod val="60000"/>
                <a:lumOff val="40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Спасибо за </a:t>
            </a:r>
            <a:r>
              <a:rPr lang="ru-RU" sz="4400" dirty="0" err="1" smtClean="0"/>
              <a:t>внмание</a:t>
            </a:r>
            <a:r>
              <a:rPr lang="ru-RU" sz="4400" dirty="0" smtClean="0"/>
              <a:t>!</a:t>
            </a:r>
            <a:endParaRPr lang="ru-RU" sz="4400" dirty="0"/>
          </a:p>
        </p:txBody>
      </p:sp>
    </p:spTree>
    <p:extLst>
      <p:ext uri="{BB962C8B-B14F-4D97-AF65-F5344CB8AC3E}">
        <p14:creationId xmlns:p14="http://schemas.microsoft.com/office/powerpoint/2010/main" val="28419729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000" y="1000"/>
                                    </p:animScale>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72222E-6 -2.77556E-17 L 0.20105 0.76134 " pathEditMode="relative" rAng="0" ptsTypes="AA">
                                      <p:cBhvr>
                                        <p:cTn id="10" dur="2000" fill="hold"/>
                                        <p:tgtEl>
                                          <p:spTgt spid="5"/>
                                        </p:tgtEl>
                                        <p:attrNameLst>
                                          <p:attrName>ppt_x</p:attrName>
                                          <p:attrName>ppt_y</p:attrName>
                                        </p:attrNameLst>
                                      </p:cBhvr>
                                      <p:rCtr x="10052" y="38056"/>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5"/>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Прямоугольник 13"/>
          <p:cNvSpPr/>
          <p:nvPr/>
        </p:nvSpPr>
        <p:spPr>
          <a:xfrm>
            <a:off x="2298313" y="1041215"/>
            <a:ext cx="5341918" cy="646331"/>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endParaRPr lang="ru-RU" sz="3600" b="1" cap="none" spc="0" dirty="0">
              <a:ln/>
              <a:solidFill>
                <a:schemeClr val="accent5">
                  <a:tint val="50000"/>
                  <a:satMod val="180000"/>
                </a:schemeClr>
              </a:solidFill>
              <a:effectLst/>
            </a:endParaRPr>
          </a:p>
        </p:txBody>
      </p:sp>
      <p:grpSp>
        <p:nvGrpSpPr>
          <p:cNvPr id="16" name="Группа 15"/>
          <p:cNvGrpSpPr/>
          <p:nvPr/>
        </p:nvGrpSpPr>
        <p:grpSpPr>
          <a:xfrm rot="1321487">
            <a:off x="-2951017" y="6192446"/>
            <a:ext cx="2774268" cy="3645024"/>
            <a:chOff x="1547664" y="2083160"/>
            <a:chExt cx="2774268" cy="3645024"/>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083160"/>
              <a:ext cx="2774268" cy="3645024"/>
            </a:xfrm>
            <a:prstGeom prst="rect">
              <a:avLst/>
            </a:prstGeom>
          </p:spPr>
        </p:pic>
        <p:sp>
          <p:nvSpPr>
            <p:cNvPr id="15" name="Овал 14"/>
            <p:cNvSpPr/>
            <p:nvPr/>
          </p:nvSpPr>
          <p:spPr>
            <a:xfrm rot="1734339">
              <a:off x="1586808" y="4442516"/>
              <a:ext cx="1659745" cy="600514"/>
            </a:xfrm>
            <a:prstGeom prst="ellipse">
              <a:avLst/>
            </a:prstGeom>
            <a:solidFill>
              <a:srgbClr val="FFFFCC"/>
            </a:solidFill>
            <a:ln>
              <a:noFill/>
            </a:ln>
            <a:effectLst>
              <a:glow rad="1016000">
                <a:srgbClr val="FFFF00">
                  <a:alpha val="2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Rectangle 3"/>
          <p:cNvSpPr>
            <a:spLocks noChangeArrowheads="1"/>
          </p:cNvSpPr>
          <p:nvPr/>
        </p:nvSpPr>
        <p:spPr bwMode="auto">
          <a:xfrm>
            <a:off x="755576" y="1988840"/>
            <a:ext cx="7169591" cy="2031325"/>
          </a:xfrm>
          <a:prstGeom prst="rect">
            <a:avLst/>
          </a:prstGeo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1" u="none" strike="noStrike" cap="none" normalizeH="0" baseline="0" dirty="0" smtClean="0">
                <a:ln>
                  <a:noFill/>
                </a:ln>
                <a:solidFill>
                  <a:schemeClr val="bg1"/>
                </a:solidFill>
                <a:effectLst/>
                <a:latin typeface="Arial" charset="0"/>
                <a:cs typeface="Arial" charset="0"/>
              </a:rPr>
              <a:t>«- Давно летаешь на фотонных ракетах?</a:t>
            </a:r>
            <a:br>
              <a:rPr kumimoji="0" lang="ru-RU" sz="1800" b="1" i="1" u="none" strike="noStrike" cap="none" normalizeH="0" baseline="0" dirty="0" smtClean="0">
                <a:ln>
                  <a:noFill/>
                </a:ln>
                <a:solidFill>
                  <a:schemeClr val="bg1"/>
                </a:solidFill>
                <a:effectLst/>
                <a:latin typeface="Arial" charset="0"/>
                <a:cs typeface="Arial" charset="0"/>
              </a:rPr>
            </a:br>
            <a:r>
              <a:rPr kumimoji="0" lang="ru-RU" sz="1800" b="1" i="1" u="none" strike="noStrike" cap="none" normalizeH="0" baseline="0" dirty="0" smtClean="0">
                <a:ln>
                  <a:noFill/>
                </a:ln>
                <a:solidFill>
                  <a:schemeClr val="bg1"/>
                </a:solidFill>
                <a:effectLst/>
                <a:latin typeface="Arial" charset="0"/>
                <a:cs typeface="Arial" charset="0"/>
              </a:rPr>
              <a:t>Вместо ответа </a:t>
            </a:r>
            <a:r>
              <a:rPr kumimoji="0" lang="ru-RU" sz="1800" b="1" i="1" u="none" strike="noStrike" cap="none" normalizeH="0" dirty="0" smtClean="0">
                <a:ln>
                  <a:noFill/>
                </a:ln>
                <a:solidFill>
                  <a:schemeClr val="bg1"/>
                </a:solidFill>
                <a:effectLst/>
                <a:latin typeface="Arial" charset="0"/>
                <a:cs typeface="Arial" charset="0"/>
              </a:rPr>
              <a:t> </a:t>
            </a:r>
            <a:r>
              <a:rPr kumimoji="0" lang="ru-RU" sz="1800" b="1" i="1" u="none" strike="noStrike" cap="none" normalizeH="0" baseline="0" dirty="0" smtClean="0">
                <a:ln>
                  <a:noFill/>
                </a:ln>
                <a:solidFill>
                  <a:schemeClr val="bg1"/>
                </a:solidFill>
                <a:effectLst/>
                <a:latin typeface="Arial" charset="0"/>
                <a:cs typeface="Arial" charset="0"/>
              </a:rPr>
              <a:t>я отвернул лацкан куртки,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1" u="none" strike="noStrike" cap="none" normalizeH="0" baseline="0" dirty="0" smtClean="0">
                <a:ln>
                  <a:noFill/>
                </a:ln>
                <a:solidFill>
                  <a:schemeClr val="bg1"/>
                </a:solidFill>
                <a:effectLst/>
                <a:latin typeface="Arial" charset="0"/>
                <a:cs typeface="Arial" charset="0"/>
              </a:rPr>
              <a:t>показывая ему медаль, на которой было выгравировано: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1" u="none" strike="noStrike" cap="none" normalizeH="0" baseline="0" dirty="0" smtClean="0">
                <a:ln>
                  <a:noFill/>
                </a:ln>
                <a:solidFill>
                  <a:schemeClr val="bg1"/>
                </a:solidFill>
                <a:effectLst/>
                <a:latin typeface="Arial" charset="0"/>
                <a:cs typeface="Arial" charset="0"/>
              </a:rPr>
              <a:t>«Сто световых лет»</a:t>
            </a:r>
            <a:endParaRPr kumimoji="0" lang="ru-RU" sz="1800" b="0" i="0" u="none" strike="noStrike" cap="none" normalizeH="0" baseline="0" dirty="0" smtClean="0">
              <a:ln>
                <a:noFill/>
              </a:ln>
              <a:solidFill>
                <a:schemeClr val="bg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cs typeface="Arial" charset="0"/>
              </a:rPr>
              <a:t/>
            </a:r>
            <a:br>
              <a:rPr kumimoji="0" lang="ru-RU" sz="1800" b="0" i="0" u="none" strike="noStrike" cap="none" normalizeH="0" baseline="0" dirty="0" smtClean="0">
                <a:ln>
                  <a:noFill/>
                </a:ln>
                <a:solidFill>
                  <a:schemeClr val="bg1"/>
                </a:solidFill>
                <a:effectLst/>
                <a:latin typeface="Arial" charset="0"/>
                <a:cs typeface="Arial" charset="0"/>
              </a:rPr>
            </a:br>
            <a:r>
              <a:rPr kumimoji="0" lang="ru-RU" sz="1800" b="1" i="0" u="none" strike="noStrike" cap="none" normalizeH="0" baseline="0" dirty="0" smtClean="0">
                <a:ln>
                  <a:noFill/>
                </a:ln>
                <a:solidFill>
                  <a:schemeClr val="bg1"/>
                </a:solidFill>
                <a:effectLst/>
                <a:latin typeface="Arial" charset="0"/>
                <a:cs typeface="Arial" charset="0"/>
              </a:rPr>
              <a:t>А. Колпаков, «</a:t>
            </a:r>
            <a:r>
              <a:rPr kumimoji="0" lang="ru-RU" sz="1800" b="1" i="0" u="none" strike="noStrike" cap="none" normalizeH="0" baseline="0" dirty="0" err="1" smtClean="0">
                <a:ln>
                  <a:noFill/>
                </a:ln>
                <a:solidFill>
                  <a:schemeClr val="bg1"/>
                </a:solidFill>
                <a:effectLst/>
                <a:latin typeface="Arial" charset="0"/>
                <a:cs typeface="Arial" charset="0"/>
              </a:rPr>
              <a:t>Гриада</a:t>
            </a:r>
            <a:r>
              <a:rPr kumimoji="0" lang="ru-RU" sz="1800" b="1" i="0" u="none" strike="noStrike" cap="none" normalizeH="0" baseline="0" dirty="0" smtClean="0">
                <a:ln>
                  <a:noFill/>
                </a:ln>
                <a:solidFill>
                  <a:schemeClr val="bg1"/>
                </a:solidFill>
                <a:effectLst/>
                <a:latin typeface="Arial" charset="0"/>
                <a:cs typeface="Arial" charset="0"/>
              </a:rPr>
              <a:t>».</a:t>
            </a:r>
            <a:endParaRPr kumimoji="0" lang="ru-RU" sz="1800" b="0" i="0" u="none" strike="noStrike" cap="none" normalizeH="0" baseline="0" dirty="0" smtClean="0">
              <a:ln>
                <a:noFill/>
              </a:ln>
              <a:solidFill>
                <a:schemeClr val="bg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cs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454" y="4221088"/>
            <a:ext cx="33718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25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16667E-6 4.07407E-6 L 0.80313 -0.79792 " pathEditMode="relative" rAng="0" ptsTypes="AA">
                                      <p:cBhvr>
                                        <p:cTn id="6" dur="2000" fill="hold"/>
                                        <p:tgtEl>
                                          <p:spTgt spid="16"/>
                                        </p:tgtEl>
                                        <p:attrNameLst>
                                          <p:attrName>ppt_x</p:attrName>
                                          <p:attrName>ppt_y</p:attrName>
                                        </p:attrNameLst>
                                      </p:cBhvr>
                                      <p:rCtr x="40156" y="-39907"/>
                                    </p:animMotion>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 tmFilter="0, 0; .2, .5; .8, .5; 1, 0"/>
                                        <p:tgtEl>
                                          <p:spTgt spid="16"/>
                                        </p:tgtEl>
                                      </p:cBhvr>
                                    </p:animEffect>
                                    <p:animScale>
                                      <p:cBhvr>
                                        <p:cTn id="9" dur="250" autoRev="1" fill="hold"/>
                                        <p:tgtEl>
                                          <p:spTgt spid="16"/>
                                        </p:tgtEl>
                                      </p:cBhvr>
                                      <p:by x="105000" y="105000"/>
                                    </p:animScale>
                                  </p:childTnLst>
                                </p:cTn>
                              </p:par>
                            </p:childTnLst>
                          </p:cTn>
                        </p:par>
                        <p:par>
                          <p:cTn id="10" fill="hold">
                            <p:stCondLst>
                              <p:cond delay="2000"/>
                            </p:stCondLst>
                            <p:childTnLst>
                              <p:par>
                                <p:cTn id="11" presetID="42" presetClass="path" presetSubtype="0" accel="50000" decel="50000" fill="hold" nodeType="afterEffect">
                                  <p:stCondLst>
                                    <p:cond delay="1500"/>
                                  </p:stCondLst>
                                  <p:childTnLst>
                                    <p:animMotion origin="layout" path="M 0.80313 -0.79792 L 1.20643 -1.19375 " pathEditMode="relative" rAng="0" ptsTypes="AA">
                                      <p:cBhvr>
                                        <p:cTn id="12" dur="2000" fill="hold"/>
                                        <p:tgtEl>
                                          <p:spTgt spid="16"/>
                                        </p:tgtEl>
                                        <p:attrNameLst>
                                          <p:attrName>ppt_x</p:attrName>
                                          <p:attrName>ppt_y</p:attrName>
                                        </p:attrNameLst>
                                      </p:cBhvr>
                                      <p:rCtr x="20156" y="-19792"/>
                                    </p:animMotion>
                                  </p:childTnLst>
                                </p:cTn>
                              </p:par>
                              <p:par>
                                <p:cTn id="13" presetID="6" presetClass="emph" presetSubtype="0" fill="hold" nodeType="withEffect">
                                  <p:stCondLst>
                                    <p:cond delay="0"/>
                                  </p:stCondLst>
                                  <p:childTnLst>
                                    <p:animScale>
                                      <p:cBhvr>
                                        <p:cTn id="14" dur="2000" fill="hold"/>
                                        <p:tgtEl>
                                          <p:spTgt spid="16"/>
                                        </p:tgtEl>
                                      </p:cBhvr>
                                      <p:by x="10000" y="10000"/>
                                    </p:animScale>
                                  </p:childTnLst>
                                </p:cTn>
                              </p:par>
                            </p:childTnLst>
                          </p:cTn>
                        </p:par>
                        <p:par>
                          <p:cTn id="15" fill="hold">
                            <p:stCondLst>
                              <p:cond delay="5500"/>
                            </p:stCondLst>
                            <p:childTnLst>
                              <p:par>
                                <p:cTn id="16" presetID="10"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par>
                          <p:cTn id="19" fill="hold">
                            <p:stCondLst>
                              <p:cond delay="8000"/>
                            </p:stCondLst>
                            <p:childTnLst>
                              <p:par>
                                <p:cTn id="20" presetID="10" presetClass="entr" presetSubtype="0" fill="hold" nodeType="after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E:\art-2010\Космофизика\Лекции\Галактики\Images\250ly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5" y="-21050"/>
            <a:ext cx="9222009" cy="6913274"/>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право с вырезом 2"/>
          <p:cNvSpPr/>
          <p:nvPr/>
        </p:nvSpPr>
        <p:spPr>
          <a:xfrm rot="7610201">
            <a:off x="3603190" y="4223588"/>
            <a:ext cx="847585" cy="107556"/>
          </a:xfrm>
          <a:prstGeom prst="notch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1979712" y="5589240"/>
            <a:ext cx="1440160" cy="360040"/>
          </a:xfrm>
          <a:prstGeom prst="roundRect">
            <a:avLst/>
          </a:prstGeom>
          <a:solidFill>
            <a:schemeClr val="bg1">
              <a:alpha val="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144 св. года</a:t>
            </a:r>
            <a:endParaRPr lang="ru-RU" dirty="0"/>
          </a:p>
        </p:txBody>
      </p:sp>
      <p:grpSp>
        <p:nvGrpSpPr>
          <p:cNvPr id="5" name="Группа 4"/>
          <p:cNvGrpSpPr/>
          <p:nvPr/>
        </p:nvGrpSpPr>
        <p:grpSpPr>
          <a:xfrm>
            <a:off x="4788024" y="3521015"/>
            <a:ext cx="3934902" cy="2952328"/>
            <a:chOff x="5882835" y="1556792"/>
            <a:chExt cx="3250710" cy="2376264"/>
          </a:xfrm>
        </p:grpSpPr>
        <p:sp>
          <p:nvSpPr>
            <p:cNvPr id="6" name="Скругленный прямоугольник 5"/>
            <p:cNvSpPr/>
            <p:nvPr/>
          </p:nvSpPr>
          <p:spPr>
            <a:xfrm>
              <a:off x="5882835" y="1556792"/>
              <a:ext cx="3250710" cy="2376264"/>
            </a:xfrm>
            <a:prstGeom prst="roundRect">
              <a:avLst/>
            </a:prstGeom>
            <a:solidFill>
              <a:srgbClr val="00206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6391902" y="2417219"/>
              <a:ext cx="1553774" cy="1094030"/>
            </a:xfrm>
            <a:prstGeom prst="ellipse">
              <a:avLst/>
            </a:prstGeom>
            <a:gradFill flip="none" rotWithShape="1">
              <a:gsLst>
                <a:gs pos="0">
                  <a:srgbClr val="15C2FF"/>
                </a:gs>
                <a:gs pos="50000">
                  <a:srgbClr val="BFF8F9"/>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6585191" y="1771474"/>
              <a:ext cx="1175040" cy="24101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Ахернар</a:t>
              </a:r>
              <a:endParaRPr lang="ru-RU" dirty="0"/>
            </a:p>
          </p:txBody>
        </p:sp>
      </p:grpSp>
    </p:spTree>
    <p:extLst>
      <p:ext uri="{BB962C8B-B14F-4D97-AF65-F5344CB8AC3E}">
        <p14:creationId xmlns:p14="http://schemas.microsoft.com/office/powerpoint/2010/main" val="274325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grpId="1" nodeType="withEffect">
                                  <p:stCondLst>
                                    <p:cond delay="0"/>
                                  </p:stCondLst>
                                  <p:childTnLst>
                                    <p:animScale>
                                      <p:cBhvr>
                                        <p:cTn id="9" dur="2000" fill="hold"/>
                                        <p:tgtEl>
                                          <p:spTgt spid="3"/>
                                        </p:tgtEl>
                                      </p:cBhvr>
                                      <p:by x="240000" y="240000"/>
                                    </p:animScale>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98" name="Picture 2" descr="E:\art-2010\Космофизика\Лекции\Галактики\Images\5000ly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право с вырезом 2"/>
          <p:cNvSpPr/>
          <p:nvPr/>
        </p:nvSpPr>
        <p:spPr>
          <a:xfrm rot="12386676">
            <a:off x="3164311" y="2917066"/>
            <a:ext cx="847585" cy="107556"/>
          </a:xfrm>
          <a:prstGeom prst="notch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2147943" y="1700808"/>
            <a:ext cx="1440160" cy="360040"/>
          </a:xfrm>
          <a:prstGeom prst="roundRect">
            <a:avLst/>
          </a:prstGeom>
          <a:solidFill>
            <a:schemeClr val="bg1">
              <a:alpha val="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440 св. года</a:t>
            </a:r>
            <a:endParaRPr lang="ru-RU"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15" y="3518253"/>
            <a:ext cx="3827655" cy="27559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08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grpId="1" nodeType="withEffect">
                                  <p:stCondLst>
                                    <p:cond delay="0"/>
                                  </p:stCondLst>
                                  <p:childTnLst>
                                    <p:animScale>
                                      <p:cBhvr>
                                        <p:cTn id="9" dur="2000" fill="hold"/>
                                        <p:tgtEl>
                                          <p:spTgt spid="3"/>
                                        </p:tgtEl>
                                      </p:cBhvr>
                                      <p:by x="240000" y="240000"/>
                                    </p:animScale>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Группа 3"/>
          <p:cNvGrpSpPr/>
          <p:nvPr/>
        </p:nvGrpSpPr>
        <p:grpSpPr>
          <a:xfrm>
            <a:off x="611560" y="764704"/>
            <a:ext cx="6840760" cy="2304256"/>
            <a:chOff x="1619672" y="620688"/>
            <a:chExt cx="6408712" cy="1512168"/>
          </a:xfrm>
        </p:grpSpPr>
        <p:sp>
          <p:nvSpPr>
            <p:cNvPr id="2" name="Скругленный прямоугольник 1"/>
            <p:cNvSpPr/>
            <p:nvPr/>
          </p:nvSpPr>
          <p:spPr>
            <a:xfrm>
              <a:off x="1619672" y="620688"/>
              <a:ext cx="6408712" cy="1512168"/>
            </a:xfrm>
            <a:prstGeom prst="roundRect">
              <a:avLst/>
            </a:prstGeom>
            <a:gradFill>
              <a:gsLst>
                <a:gs pos="0">
                  <a:schemeClr val="accent1">
                    <a:tint val="66000"/>
                    <a:satMod val="160000"/>
                    <a:alpha val="99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рямоугольник 2"/>
            <p:cNvSpPr/>
            <p:nvPr/>
          </p:nvSpPr>
          <p:spPr>
            <a:xfrm>
              <a:off x="2123728" y="915107"/>
              <a:ext cx="532395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Куда полетим</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ru-RU"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grpSp>
        <p:nvGrpSpPr>
          <p:cNvPr id="5" name="Группа 4"/>
          <p:cNvGrpSpPr/>
          <p:nvPr/>
        </p:nvGrpSpPr>
        <p:grpSpPr>
          <a:xfrm>
            <a:off x="1149597" y="4005064"/>
            <a:ext cx="7783793" cy="2304256"/>
            <a:chOff x="1619672" y="620688"/>
            <a:chExt cx="6408712" cy="1512168"/>
          </a:xfrm>
        </p:grpSpPr>
        <p:sp>
          <p:nvSpPr>
            <p:cNvPr id="6" name="Скругленный прямоугольник 5"/>
            <p:cNvSpPr/>
            <p:nvPr/>
          </p:nvSpPr>
          <p:spPr>
            <a:xfrm>
              <a:off x="1619672" y="620688"/>
              <a:ext cx="6408712" cy="1512168"/>
            </a:xfrm>
            <a:prstGeom prst="roundRect">
              <a:avLst/>
            </a:prstGeom>
            <a:gradFill>
              <a:gsLst>
                <a:gs pos="0">
                  <a:schemeClr val="accent1">
                    <a:tint val="66000"/>
                    <a:satMod val="160000"/>
                    <a:alpha val="99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1810571" y="915107"/>
              <a:ext cx="5950277" cy="6059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К каким звездам</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ru-RU"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grpSp>
        <p:nvGrpSpPr>
          <p:cNvPr id="8" name="Группа 7"/>
          <p:cNvGrpSpPr/>
          <p:nvPr/>
        </p:nvGrpSpPr>
        <p:grpSpPr>
          <a:xfrm>
            <a:off x="140043" y="2620321"/>
            <a:ext cx="7783793" cy="2304256"/>
            <a:chOff x="1619672" y="620688"/>
            <a:chExt cx="6408712" cy="1512168"/>
          </a:xfrm>
        </p:grpSpPr>
        <p:sp>
          <p:nvSpPr>
            <p:cNvPr id="9" name="Скругленный прямоугольник 8"/>
            <p:cNvSpPr/>
            <p:nvPr/>
          </p:nvSpPr>
          <p:spPr>
            <a:xfrm>
              <a:off x="1619672" y="620688"/>
              <a:ext cx="6408712" cy="1512168"/>
            </a:xfrm>
            <a:prstGeom prst="roundRect">
              <a:avLst/>
            </a:prstGeom>
            <a:gradFill>
              <a:gsLst>
                <a:gs pos="0">
                  <a:schemeClr val="accent1">
                    <a:tint val="66000"/>
                    <a:satMod val="160000"/>
                    <a:alpha val="99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p:cNvSpPr/>
            <p:nvPr/>
          </p:nvSpPr>
          <p:spPr>
            <a:xfrm>
              <a:off x="2015491" y="1051168"/>
              <a:ext cx="5487905" cy="6059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ИЛИ к галактикам</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ru-RU"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Tree>
    <p:extLst>
      <p:ext uri="{BB962C8B-B14F-4D97-AF65-F5344CB8AC3E}">
        <p14:creationId xmlns:p14="http://schemas.microsoft.com/office/powerpoint/2010/main" val="51022223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6" presetClass="emph" presetSubtype="0" fill="hold" nodeType="afterEffect">
                                  <p:stCondLst>
                                    <p:cond delay="1000"/>
                                  </p:stCondLst>
                                  <p:childTnLst>
                                    <p:animScale>
                                      <p:cBhvr>
                                        <p:cTn id="10" dur="1000" fill="hold"/>
                                        <p:tgtEl>
                                          <p:spTgt spid="4"/>
                                        </p:tgtEl>
                                      </p:cBhvr>
                                      <p:by x="1000" y="1000"/>
                                    </p:animScale>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3500"/>
                            </p:stCondLst>
                            <p:childTnLst>
                              <p:par>
                                <p:cTn id="20" presetID="6" presetClass="emph" presetSubtype="0" fill="hold" nodeType="afterEffect">
                                  <p:stCondLst>
                                    <p:cond delay="1000"/>
                                  </p:stCondLst>
                                  <p:childTnLst>
                                    <p:animScale>
                                      <p:cBhvr>
                                        <p:cTn id="21" dur="1000" fill="hold"/>
                                        <p:tgtEl>
                                          <p:spTgt spid="5"/>
                                        </p:tgtEl>
                                      </p:cBhvr>
                                      <p:by x="1000" y="1000"/>
                                    </p:animScale>
                                  </p:childTnLst>
                                </p:cTn>
                              </p:par>
                            </p:childTnLst>
                          </p:cTn>
                        </p:par>
                        <p:par>
                          <p:cTn id="22" fill="hold">
                            <p:stCondLst>
                              <p:cond delay="5500"/>
                            </p:stCondLst>
                            <p:childTnLst>
                              <p:par>
                                <p:cTn id="23" presetID="10" presetClass="exit" presetSubtype="0" fill="hold" nodeType="after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6500"/>
                            </p:stCondLst>
                            <p:childTnLst>
                              <p:par>
                                <p:cTn id="31" presetID="6" presetClass="emph" presetSubtype="0" fill="hold" nodeType="afterEffect">
                                  <p:stCondLst>
                                    <p:cond delay="1000"/>
                                  </p:stCondLst>
                                  <p:childTnLst>
                                    <p:animScale>
                                      <p:cBhvr>
                                        <p:cTn id="32" dur="1000" fill="hold"/>
                                        <p:tgtEl>
                                          <p:spTgt spid="8"/>
                                        </p:tgtEl>
                                      </p:cBhvr>
                                      <p:by x="1000" y="1000"/>
                                    </p:animScale>
                                  </p:childTnLst>
                                </p:cTn>
                              </p:par>
                            </p:childTnLst>
                          </p:cTn>
                        </p:par>
                        <p:par>
                          <p:cTn id="33" fill="hold">
                            <p:stCondLst>
                              <p:cond delay="8500"/>
                            </p:stCondLst>
                            <p:childTnLst>
                              <p:par>
                                <p:cTn id="34" presetID="10" presetClass="exit" presetSubtype="0" fill="hold" nodeType="after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TotalTime>
  <Words>671</Words>
  <Application>Microsoft Office PowerPoint</Application>
  <PresentationFormat>Экран (4:3)</PresentationFormat>
  <Paragraphs>189</Paragraphs>
  <Slides>62</Slides>
  <Notes>4</Notes>
  <HiddenSlides>0</HiddenSlides>
  <MMClips>0</MMClips>
  <ScaleCrop>false</ScaleCrop>
  <HeadingPairs>
    <vt:vector size="4" baseType="variant">
      <vt:variant>
        <vt:lpstr>Тема</vt:lpstr>
      </vt:variant>
      <vt:variant>
        <vt:i4>4</vt:i4>
      </vt:variant>
      <vt:variant>
        <vt:lpstr>Заголовки слайдов</vt:lpstr>
      </vt:variant>
      <vt:variant>
        <vt:i4>62</vt:i4>
      </vt:variant>
    </vt:vector>
  </HeadingPairs>
  <TitlesOfParts>
    <vt:vector size="66" baseType="lpstr">
      <vt:lpstr>Тема Office</vt:lpstr>
      <vt:lpstr>1_Тема Office</vt:lpstr>
      <vt:lpstr>2_Тема Office</vt:lpstr>
      <vt:lpstr>3_Тема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Красное смещение</vt:lpstr>
      <vt:lpstr>Презентация PowerPoint</vt:lpstr>
      <vt:lpstr>Если Вы хотите долететь до ближайшей галактики  Андромеда за 1 год, то необходимо двигаться со скоростью в 2600000 раз большей скорости света, т.е. со скоростью v = 780 000 000 000 км/с.   </vt:lpstr>
      <vt:lpstr>Презентация PowerPoint</vt:lpstr>
      <vt:lpstr>Презентация PowerPoint</vt:lpstr>
      <vt:lpstr>Презентация PowerPoint</vt:lpstr>
      <vt:lpstr>Презентация PowerPoint</vt:lpstr>
      <vt:lpstr>Презентация PowerPoint</vt:lpstr>
      <vt:lpstr>Как развить нужную скорость?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 избавиться от лишней массы?   </vt:lpstr>
      <vt:lpstr>Презентация PowerPoint</vt:lpstr>
      <vt:lpstr>Презентация PowerPoint</vt:lpstr>
      <vt:lpstr>Как избавиться от  столкновений с частицами  межзвездной среды?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Victor</dc:creator>
  <cp:lastModifiedBy>Victor</cp:lastModifiedBy>
  <cp:revision>94</cp:revision>
  <dcterms:created xsi:type="dcterms:W3CDTF">2010-12-26T14:18:11Z</dcterms:created>
  <dcterms:modified xsi:type="dcterms:W3CDTF">2011-01-17T13:09:55Z</dcterms:modified>
</cp:coreProperties>
</file>